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xml" ContentType="application/vnd.openxmlformats-officedocument.presentationml.tags+xml"/>
  <Override PartName="/ppt/notesSlides/notesSlide28.xml" ContentType="application/vnd.openxmlformats-officedocument.presentationml.notesSlide+xml"/>
  <Override PartName="/ppt/tags/tag3.xml" ContentType="application/vnd.openxmlformats-officedocument.presentationml.tags+xml"/>
  <Override PartName="/ppt/notesSlides/notesSlide29.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0.xml" ContentType="application/vnd.openxmlformats-officedocument.presentationml.notesSlide+xml"/>
  <Override PartName="/ppt/tags/tag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xml" ContentType="application/vnd.openxmlformats-officedocument.presentationml.tags+xml"/>
  <Override PartName="/ppt/notesSlides/notesSlide38.xml" ContentType="application/vnd.openxmlformats-officedocument.presentationml.notesSlide+xml"/>
  <Override PartName="/ppt/tags/tag10.xml" ContentType="application/vnd.openxmlformats-officedocument.presentationml.tags+xml"/>
  <Override PartName="/ppt/notesSlides/notesSlide3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1"/>
  </p:notesMasterIdLst>
  <p:handoutMasterIdLst>
    <p:handoutMasterId r:id="rId112"/>
  </p:handoutMasterIdLst>
  <p:sldIdLst>
    <p:sldId id="268" r:id="rId10"/>
    <p:sldId id="380" r:id="rId11"/>
    <p:sldId id="428" r:id="rId12"/>
    <p:sldId id="388" r:id="rId13"/>
    <p:sldId id="381" r:id="rId14"/>
    <p:sldId id="387" r:id="rId15"/>
    <p:sldId id="384" r:id="rId16"/>
    <p:sldId id="385" r:id="rId17"/>
    <p:sldId id="386" r:id="rId18"/>
    <p:sldId id="328" r:id="rId19"/>
    <p:sldId id="374" r:id="rId20"/>
    <p:sldId id="390" r:id="rId21"/>
    <p:sldId id="274" r:id="rId22"/>
    <p:sldId id="333" r:id="rId23"/>
    <p:sldId id="408" r:id="rId24"/>
    <p:sldId id="407" r:id="rId25"/>
    <p:sldId id="435" r:id="rId26"/>
    <p:sldId id="436" r:id="rId27"/>
    <p:sldId id="437" r:id="rId28"/>
    <p:sldId id="438" r:id="rId29"/>
    <p:sldId id="439" r:id="rId30"/>
    <p:sldId id="375" r:id="rId31"/>
    <p:sldId id="376" r:id="rId32"/>
    <p:sldId id="378" r:id="rId33"/>
    <p:sldId id="379" r:id="rId34"/>
    <p:sldId id="440" r:id="rId35"/>
    <p:sldId id="391" r:id="rId36"/>
    <p:sldId id="341" r:id="rId37"/>
    <p:sldId id="343" r:id="rId38"/>
    <p:sldId id="279" r:id="rId39"/>
    <p:sldId id="280" r:id="rId40"/>
    <p:sldId id="344" r:id="rId41"/>
    <p:sldId id="346" r:id="rId42"/>
    <p:sldId id="347" r:id="rId43"/>
    <p:sldId id="284" r:id="rId44"/>
    <p:sldId id="285" r:id="rId45"/>
    <p:sldId id="286" r:id="rId46"/>
    <p:sldId id="367" r:id="rId47"/>
    <p:sldId id="368" r:id="rId48"/>
    <p:sldId id="369" r:id="rId49"/>
    <p:sldId id="370" r:id="rId50"/>
    <p:sldId id="371" r:id="rId51"/>
    <p:sldId id="354" r:id="rId52"/>
    <p:sldId id="355" r:id="rId53"/>
    <p:sldId id="366" r:id="rId54"/>
    <p:sldId id="358" r:id="rId55"/>
    <p:sldId id="359" r:id="rId56"/>
    <p:sldId id="316" r:id="rId57"/>
    <p:sldId id="361" r:id="rId58"/>
    <p:sldId id="362" r:id="rId59"/>
    <p:sldId id="363" r:id="rId60"/>
    <p:sldId id="364" r:id="rId61"/>
    <p:sldId id="365" r:id="rId62"/>
    <p:sldId id="323" r:id="rId63"/>
    <p:sldId id="336" r:id="rId64"/>
    <p:sldId id="392" r:id="rId65"/>
    <p:sldId id="393" r:id="rId66"/>
    <p:sldId id="334" r:id="rId67"/>
    <p:sldId id="394" r:id="rId68"/>
    <p:sldId id="356" r:id="rId69"/>
    <p:sldId id="395" r:id="rId70"/>
    <p:sldId id="396" r:id="rId71"/>
    <p:sldId id="397" r:id="rId72"/>
    <p:sldId id="398" r:id="rId73"/>
    <p:sldId id="399" r:id="rId74"/>
    <p:sldId id="400" r:id="rId75"/>
    <p:sldId id="401" r:id="rId76"/>
    <p:sldId id="372" r:id="rId77"/>
    <p:sldId id="402" r:id="rId78"/>
    <p:sldId id="373" r:id="rId79"/>
    <p:sldId id="403" r:id="rId80"/>
    <p:sldId id="290" r:id="rId81"/>
    <p:sldId id="291" r:id="rId82"/>
    <p:sldId id="301" r:id="rId83"/>
    <p:sldId id="404" r:id="rId84"/>
    <p:sldId id="357" r:id="rId85"/>
    <p:sldId id="405" r:id="rId86"/>
    <p:sldId id="406" r:id="rId87"/>
    <p:sldId id="409" r:id="rId88"/>
    <p:sldId id="410" r:id="rId89"/>
    <p:sldId id="411" r:id="rId90"/>
    <p:sldId id="412" r:id="rId91"/>
    <p:sldId id="414" r:id="rId92"/>
    <p:sldId id="416" r:id="rId93"/>
    <p:sldId id="434" r:id="rId94"/>
    <p:sldId id="441" r:id="rId95"/>
    <p:sldId id="426" r:id="rId96"/>
    <p:sldId id="418" r:id="rId97"/>
    <p:sldId id="419" r:id="rId98"/>
    <p:sldId id="421" r:id="rId99"/>
    <p:sldId id="422" r:id="rId100"/>
    <p:sldId id="423" r:id="rId101"/>
    <p:sldId id="424" r:id="rId102"/>
    <p:sldId id="429" r:id="rId103"/>
    <p:sldId id="427" r:id="rId104"/>
    <p:sldId id="430" r:id="rId105"/>
    <p:sldId id="431" r:id="rId106"/>
    <p:sldId id="432" r:id="rId107"/>
    <p:sldId id="433" r:id="rId108"/>
    <p:sldId id="442" r:id="rId109"/>
    <p:sldId id="271" r:id="rId110"/>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94" autoAdjust="0"/>
    <p:restoredTop sz="84214" autoAdjust="0"/>
  </p:normalViewPr>
  <p:slideViewPr>
    <p:cSldViewPr snapToObjects="1">
      <p:cViewPr varScale="1">
        <p:scale>
          <a:sx n="138" d="100"/>
          <a:sy n="138" d="100"/>
        </p:scale>
        <p:origin x="427" y="115"/>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handoutMaster" Target="handoutMasters/handoutMaster1.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presProps" Target="pres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viewProps" Target="view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theme" Target="theme/theme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07.03.2021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07.03.2021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the introduction. And thanks for attending my talk. I am Aritra, Ph.D. student from ETH Zurich, and I am going to talk about a part of my doctoral thesis today which is about how to bring trust in modern computing platforms.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as security researchers are well aware of the complexity of software systems and the attack surface they open up. However, oftentimes, its not clear how these attacks can affect our data to day lives. I will now provide one such concrete attack scenario that focuses on network-controlled medical implants. Two such examples are pacemakers and insulin pumps where the doctor can change vital parameters.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who compromises the entire software stack, i.e., the OS, VM, browser can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a:t>
            </a:r>
            <a:r>
              <a:rPr lang="en-US"/>
              <a:t>serious on</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220820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1479132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2072054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28</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to access them. 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one can actuate components. They also provide web or mobile enabled UI. Other, more traditional use cases could be financial transaction. The most common are banking, however  cryptocurrency is on the rise and unlike a brick and mortar bank, they rely on the web services. </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36</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37</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38</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they enable users to use their platform which are off the shelf computers to access their browser to access these services. Here is one of the example with the web enabled PLC made by </a:t>
            </a:r>
            <a:r>
              <a:rPr lang="en-US" dirty="0" err="1"/>
              <a:t>controlby</a:t>
            </a:r>
            <a:r>
              <a:rPr lang="en-US" dirty="0"/>
              <a:t> web. That provide rich UI interfaces that not only provide a many different way to input to the system but to interpret the output. And these are very critical for the proper operation of these devices.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097956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1941569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68</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82</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83</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a:t>
            </a:r>
            <a:r>
              <a:rPr lang="en-US" dirty="0" err="1"/>
              <a:t>ransomeare</a:t>
            </a:r>
            <a:r>
              <a:rPr lang="en-US" dirty="0"/>
              <a:t>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3/7/2021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1.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81.png"/><Relationship Id="rId4" Type="http://schemas.openxmlformats.org/officeDocument/2006/relationships/image" Target="../media/image18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14.xml"/><Relationship Id="rId7" Type="http://schemas.openxmlformats.org/officeDocument/2006/relationships/image" Target="../media/image47.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5.xml"/><Relationship Id="rId6" Type="http://schemas.openxmlformats.org/officeDocument/2006/relationships/image" Target="../media/image1440.png"/><Relationship Id="rId5" Type="http://schemas.openxmlformats.org/officeDocument/2006/relationships/image" Target="../media/image55.png"/><Relationship Id="rId4" Type="http://schemas.openxmlformats.org/officeDocument/2006/relationships/image" Target="../media/image54.jpe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6.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39.png"/><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 Id="rId1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41.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39.png"/><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 Id="rId14"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 Id="rId5" Type="http://schemas.openxmlformats.org/officeDocument/2006/relationships/image" Target="../media/image76.png"/><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39.png"/><Relationship Id="rId7" Type="http://schemas.openxmlformats.org/officeDocument/2006/relationships/image" Target="../media/image56.jpe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18.xml"/><Relationship Id="rId16"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2.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41.png"/><Relationship Id="rId9" Type="http://schemas.openxmlformats.org/officeDocument/2006/relationships/image" Target="../media/image58.png"/><Relationship Id="rId14" Type="http://schemas.openxmlformats.org/officeDocument/2006/relationships/image" Target="../media/image63.pn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36.png"/><Relationship Id="rId4" Type="http://schemas.openxmlformats.org/officeDocument/2006/relationships/image" Target="../media/image42.png"/><Relationship Id="rId9"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2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5.png"/><Relationship Id="rId5" Type="http://schemas.microsoft.com/office/2007/relationships/hdphoto" Target="../media/hdphoto12.wdp"/><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5.wdp"/><Relationship Id="rId2" Type="http://schemas.openxmlformats.org/officeDocument/2006/relationships/notesSlide" Target="../notesSlides/notesSlide3.xml"/><Relationship Id="rId16" Type="http://schemas.openxmlformats.org/officeDocument/2006/relationships/image" Target="../media/image17.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3.png"/><Relationship Id="rId14" Type="http://schemas.microsoft.com/office/2007/relationships/hdphoto" Target="../media/hdphoto6.wdp"/></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4.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36.png"/><Relationship Id="rId4" Type="http://schemas.openxmlformats.org/officeDocument/2006/relationships/image" Target="../media/image8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9.png"/><Relationship Id="rId7"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41.png"/><Relationship Id="rId10"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97.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41.png"/><Relationship Id="rId9" Type="http://schemas.openxmlformats.org/officeDocument/2006/relationships/image" Target="../media/image98.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41.png"/><Relationship Id="rId9" Type="http://schemas.openxmlformats.org/officeDocument/2006/relationships/image" Target="../media/image98.png"/></Relationships>
</file>

<file path=ppt/slides/_rels/slide4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41.png"/><Relationship Id="rId9" Type="http://schemas.openxmlformats.org/officeDocument/2006/relationships/image" Target="../media/image98.png"/></Relationships>
</file>

<file path=ppt/slides/_rels/slide4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41.png"/><Relationship Id="rId9" Type="http://schemas.openxmlformats.org/officeDocument/2006/relationships/image" Target="../media/image98.png"/></Relationships>
</file>

<file path=ppt/slides/_rels/slide4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3" Type="http://schemas.openxmlformats.org/officeDocument/2006/relationships/image" Target="../media/image39.png"/><Relationship Id="rId7" Type="http://schemas.openxmlformats.org/officeDocument/2006/relationships/image" Target="../media/image100.png"/><Relationship Id="rId12" Type="http://schemas.openxmlformats.org/officeDocument/2006/relationships/image" Target="../media/image104.png"/><Relationship Id="rId17" Type="http://schemas.openxmlformats.org/officeDocument/2006/relationships/image" Target="../media/image106.png"/><Relationship Id="rId2" Type="http://schemas.openxmlformats.org/officeDocument/2006/relationships/image" Target="../media/image99.png"/><Relationship Id="rId16" Type="http://schemas.openxmlformats.org/officeDocument/2006/relationships/image" Target="../media/image105.png"/><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image" Target="../media/image103.png"/><Relationship Id="rId5" Type="http://schemas.openxmlformats.org/officeDocument/2006/relationships/image" Target="../media/image93.png"/><Relationship Id="rId15" Type="http://schemas.openxmlformats.org/officeDocument/2006/relationships/image" Target="../media/image96.png"/><Relationship Id="rId10" Type="http://schemas.openxmlformats.org/officeDocument/2006/relationships/image" Target="../media/image102.png"/><Relationship Id="rId4" Type="http://schemas.openxmlformats.org/officeDocument/2006/relationships/image" Target="../media/image41.png"/><Relationship Id="rId9" Type="http://schemas.openxmlformats.org/officeDocument/2006/relationships/image" Target="../media/image101.png"/><Relationship Id="rId14" Type="http://schemas.openxmlformats.org/officeDocument/2006/relationships/image" Target="../media/image95.png"/></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98.png"/></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9.png"/><Relationship Id="rId1" Type="http://schemas.openxmlformats.org/officeDocument/2006/relationships/slideLayout" Target="../slideLayouts/slideLayout5.xml"/><Relationship Id="rId6" Type="http://schemas.openxmlformats.org/officeDocument/2006/relationships/image" Target="../media/image106.png"/><Relationship Id="rId5" Type="http://schemas.openxmlformats.org/officeDocument/2006/relationships/image" Target="../media/image110.png"/><Relationship Id="rId4" Type="http://schemas.openxmlformats.org/officeDocument/2006/relationships/image" Target="../media/image98.png"/></Relationships>
</file>

<file path=ppt/slides/_rels/slide47.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39.png"/><Relationship Id="rId7" Type="http://schemas.openxmlformats.org/officeDocument/2006/relationships/image" Target="../media/image109.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41.png"/><Relationship Id="rId9" Type="http://schemas.openxmlformats.org/officeDocument/2006/relationships/image" Target="../media/image106.png"/></Relationships>
</file>

<file path=ppt/slides/_rels/slide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7.wdp"/></Relationships>
</file>

<file path=ppt/slides/_rels/slide5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8.png"/><Relationship Id="rId3" Type="http://schemas.microsoft.com/office/2007/relationships/hdphoto" Target="../media/hdphoto13.wdp"/><Relationship Id="rId7" Type="http://schemas.openxmlformats.org/officeDocument/2006/relationships/image" Target="../media/image107.png"/><Relationship Id="rId12" Type="http://schemas.openxmlformats.org/officeDocument/2006/relationships/image" Target="../media/image106.png"/><Relationship Id="rId2" Type="http://schemas.openxmlformats.org/officeDocument/2006/relationships/image" Target="../media/image112.png"/><Relationship Id="rId16" Type="http://schemas.openxmlformats.org/officeDocument/2006/relationships/image" Target="../media/image121.png"/><Relationship Id="rId1" Type="http://schemas.openxmlformats.org/officeDocument/2006/relationships/slideLayout" Target="../slideLayouts/slideLayout5.xml"/><Relationship Id="rId6" Type="http://schemas.openxmlformats.org/officeDocument/2006/relationships/image" Target="../media/image113.png"/><Relationship Id="rId11" Type="http://schemas.openxmlformats.org/officeDocument/2006/relationships/image" Target="../media/image117.png"/><Relationship Id="rId5" Type="http://schemas.openxmlformats.org/officeDocument/2006/relationships/image" Target="../media/image96.png"/><Relationship Id="rId15" Type="http://schemas.openxmlformats.org/officeDocument/2006/relationships/image" Target="../media/image120.png"/><Relationship Id="rId10" Type="http://schemas.openxmlformats.org/officeDocument/2006/relationships/image" Target="../media/image116.png"/><Relationship Id="rId4" Type="http://schemas.openxmlformats.org/officeDocument/2006/relationships/image" Target="../media/image95.png"/><Relationship Id="rId9" Type="http://schemas.openxmlformats.org/officeDocument/2006/relationships/image" Target="../media/image115.png"/><Relationship Id="rId14" Type="http://schemas.openxmlformats.org/officeDocument/2006/relationships/image" Target="../media/image119.png"/></Relationships>
</file>

<file path=ppt/slides/_rels/slide55.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9.png"/><Relationship Id="rId7" Type="http://schemas.openxmlformats.org/officeDocument/2006/relationships/image" Target="../media/image57.png"/><Relationship Id="rId12" Type="http://schemas.openxmlformats.org/officeDocument/2006/relationships/image" Target="../media/image41.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36.png"/><Relationship Id="rId4" Type="http://schemas.openxmlformats.org/officeDocument/2006/relationships/image" Target="../media/image42.png"/><Relationship Id="rId9" Type="http://schemas.openxmlformats.org/officeDocument/2006/relationships/image" Target="../media/image59.png"/></Relationships>
</file>

<file path=ppt/slides/_rels/slide5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2.png"/><Relationship Id="rId10" Type="http://schemas.openxmlformats.org/officeDocument/2006/relationships/image" Target="../media/image59.png"/><Relationship Id="rId4" Type="http://schemas.openxmlformats.org/officeDocument/2006/relationships/image" Target="../media/image41.png"/><Relationship Id="rId9" Type="http://schemas.openxmlformats.org/officeDocument/2006/relationships/image" Target="../media/image58.png"/></Relationships>
</file>

<file path=ppt/slides/_rels/slide58.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notesSlide" Target="../notesSlides/notesSlide28.xml"/><Relationship Id="rId7" Type="http://schemas.openxmlformats.org/officeDocument/2006/relationships/image" Target="../media/image47.png"/><Relationship Id="rId12" Type="http://schemas.openxmlformats.org/officeDocument/2006/relationships/image" Target="../media/image129.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4.png"/><Relationship Id="rId11" Type="http://schemas.openxmlformats.org/officeDocument/2006/relationships/image" Target="../media/image128.png"/><Relationship Id="rId5" Type="http://schemas.openxmlformats.org/officeDocument/2006/relationships/image" Target="../media/image123.png"/><Relationship Id="rId10" Type="http://schemas.openxmlformats.org/officeDocument/2006/relationships/image" Target="../media/image127.png"/><Relationship Id="rId4" Type="http://schemas.openxmlformats.org/officeDocument/2006/relationships/image" Target="../media/image122.png"/><Relationship Id="rId9" Type="http://schemas.openxmlformats.org/officeDocument/2006/relationships/image" Target="../media/image126.png"/><Relationship Id="rId14" Type="http://schemas.openxmlformats.org/officeDocument/2006/relationships/image" Target="../media/image131.png"/></Relationships>
</file>

<file path=ppt/slides/_rels/slide5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notesSlide" Target="../notesSlides/notesSlide29.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44.png"/><Relationship Id="rId11" Type="http://schemas.openxmlformats.org/officeDocument/2006/relationships/image" Target="../media/image131.png"/><Relationship Id="rId5" Type="http://schemas.openxmlformats.org/officeDocument/2006/relationships/image" Target="../media/image133.png"/><Relationship Id="rId10" Type="http://schemas.openxmlformats.org/officeDocument/2006/relationships/image" Target="../media/image136.png"/><Relationship Id="rId4" Type="http://schemas.openxmlformats.org/officeDocument/2006/relationships/image" Target="../media/image132.png"/><Relationship Id="rId9" Type="http://schemas.openxmlformats.org/officeDocument/2006/relationships/image" Target="../media/image135.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26.png"/><Relationship Id="rId4" Type="http://schemas.microsoft.com/office/2007/relationships/hdphoto" Target="../media/hdphoto7.wdp"/></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137.png"/><Relationship Id="rId4" Type="http://schemas.openxmlformats.org/officeDocument/2006/relationships/image" Target="../media/image134.png"/></Relationships>
</file>

<file path=ppt/slides/_rels/slide61.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notesSlide" Target="../notesSlides/notesSlide30.xml"/><Relationship Id="rId7"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25.png"/><Relationship Id="rId5" Type="http://schemas.openxmlformats.org/officeDocument/2006/relationships/image" Target="../media/image133.png"/><Relationship Id="rId4" Type="http://schemas.openxmlformats.org/officeDocument/2006/relationships/image" Target="../media/image132.png"/></Relationships>
</file>

<file path=ppt/slides/_rels/slide62.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notesSlide" Target="../notesSlides/notesSlide31.xml"/><Relationship Id="rId7" Type="http://schemas.openxmlformats.org/officeDocument/2006/relationships/image" Target="../media/image138.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25.png"/><Relationship Id="rId11"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image" Target="../media/image44.png"/><Relationship Id="rId4" Type="http://schemas.openxmlformats.org/officeDocument/2006/relationships/image" Target="../media/image132.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32.png"/><Relationship Id="rId7" Type="http://schemas.openxmlformats.org/officeDocument/2006/relationships/image" Target="../media/image126.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25.png"/><Relationship Id="rId4" Type="http://schemas.openxmlformats.org/officeDocument/2006/relationships/image" Target="../media/image133.png"/><Relationship Id="rId9" Type="http://schemas.openxmlformats.org/officeDocument/2006/relationships/image" Target="../media/image134.pn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26.png"/><Relationship Id="rId5" Type="http://schemas.openxmlformats.org/officeDocument/2006/relationships/image" Target="../media/image138.png"/><Relationship Id="rId4" Type="http://schemas.openxmlformats.org/officeDocument/2006/relationships/image" Target="../media/image134.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26.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38.png"/><Relationship Id="rId5" Type="http://schemas.openxmlformats.org/officeDocument/2006/relationships/image" Target="../media/image134.png"/><Relationship Id="rId4" Type="http://schemas.openxmlformats.org/officeDocument/2006/relationships/image" Target="../media/image44.png"/></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26.png"/><Relationship Id="rId5" Type="http://schemas.openxmlformats.org/officeDocument/2006/relationships/image" Target="../media/image138.png"/><Relationship Id="rId4" Type="http://schemas.openxmlformats.org/officeDocument/2006/relationships/image" Target="../media/image134.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126.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138.png"/><Relationship Id="rId5" Type="http://schemas.openxmlformats.org/officeDocument/2006/relationships/image" Target="../media/image134.png"/><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44.png"/><Relationship Id="rId7" Type="http://schemas.openxmlformats.org/officeDocument/2006/relationships/image" Target="../media/image132.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126.png"/><Relationship Id="rId5" Type="http://schemas.openxmlformats.org/officeDocument/2006/relationships/image" Target="../media/image138.png"/><Relationship Id="rId4" Type="http://schemas.openxmlformats.org/officeDocument/2006/relationships/image" Target="../media/image134.png"/><Relationship Id="rId9" Type="http://schemas.openxmlformats.org/officeDocument/2006/relationships/image" Target="../media/image125.png"/></Relationships>
</file>

<file path=ppt/slides/_rels/slide6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notesSlide" Target="../notesSlides/notesSlide38.xml"/><Relationship Id="rId7" Type="http://schemas.openxmlformats.org/officeDocument/2006/relationships/image" Target="../media/image138.pn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125.png"/><Relationship Id="rId5" Type="http://schemas.openxmlformats.org/officeDocument/2006/relationships/image" Target="../media/image133.png"/><Relationship Id="rId10" Type="http://schemas.openxmlformats.org/officeDocument/2006/relationships/image" Target="../media/image134.png"/><Relationship Id="rId4" Type="http://schemas.openxmlformats.org/officeDocument/2006/relationships/image" Target="../media/image132.png"/><Relationship Id="rId9" Type="http://schemas.openxmlformats.org/officeDocument/2006/relationships/image" Target="../media/image44.png"/></Relationships>
</file>

<file path=ppt/slides/_rels/slide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27.png"/><Relationship Id="rId4" Type="http://schemas.microsoft.com/office/2007/relationships/hdphoto" Target="../media/hdphoto7.wdp"/></Relationships>
</file>

<file path=ppt/slides/_rels/slide70.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41.png"/><Relationship Id="rId3" Type="http://schemas.openxmlformats.org/officeDocument/2006/relationships/notesSlide" Target="../notesSlides/notesSlide39.xml"/><Relationship Id="rId7" Type="http://schemas.openxmlformats.org/officeDocument/2006/relationships/image" Target="../media/image138.png"/><Relationship Id="rId12" Type="http://schemas.openxmlformats.org/officeDocument/2006/relationships/image" Target="../media/image140.png"/><Relationship Id="rId2" Type="http://schemas.openxmlformats.org/officeDocument/2006/relationships/slideLayout" Target="../slideLayouts/slideLayout5.xml"/><Relationship Id="rId16" Type="http://schemas.openxmlformats.org/officeDocument/2006/relationships/image" Target="../media/image130.png"/><Relationship Id="rId1" Type="http://schemas.openxmlformats.org/officeDocument/2006/relationships/tags" Target="../tags/tag10.xml"/><Relationship Id="rId6" Type="http://schemas.openxmlformats.org/officeDocument/2006/relationships/image" Target="../media/image125.png"/><Relationship Id="rId11" Type="http://schemas.openxmlformats.org/officeDocument/2006/relationships/image" Target="../media/image139.png"/><Relationship Id="rId5" Type="http://schemas.openxmlformats.org/officeDocument/2006/relationships/image" Target="../media/image133.png"/><Relationship Id="rId1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32.png"/><Relationship Id="rId9" Type="http://schemas.openxmlformats.org/officeDocument/2006/relationships/image" Target="../media/image44.png"/><Relationship Id="rId14" Type="http://schemas.openxmlformats.org/officeDocument/2006/relationships/image" Target="../media/image123.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301.png"/></Relationships>
</file>

<file path=ppt/slides/_rels/slide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5.xml"/><Relationship Id="rId1" Type="http://schemas.openxmlformats.org/officeDocument/2006/relationships/tags" Target="../tags/tag12.xml"/><Relationship Id="rId4" Type="http://schemas.microsoft.com/office/2007/relationships/hdphoto" Target="../media/hdphoto14.wdp"/></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143.png"/><Relationship Id="rId5" Type="http://schemas.openxmlformats.org/officeDocument/2006/relationships/image" Target="../media/image300.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144.pn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330.png"/></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125.png"/><Relationship Id="rId5" Type="http://schemas.openxmlformats.org/officeDocument/2006/relationships/image" Target="../media/image147.png"/><Relationship Id="rId4" Type="http://schemas.openxmlformats.org/officeDocument/2006/relationships/image" Target="../media/image146.png"/></Relationships>
</file>

<file path=ppt/slides/_rels/slide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138.png"/><Relationship Id="rId4" Type="http://schemas.openxmlformats.org/officeDocument/2006/relationships/image" Target="../media/image37.png"/></Relationships>
</file>

<file path=ppt/slides/_rels/slide7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2.png"/><Relationship Id="rId10" Type="http://schemas.openxmlformats.org/officeDocument/2006/relationships/image" Target="../media/image59.png"/><Relationship Id="rId4" Type="http://schemas.openxmlformats.org/officeDocument/2006/relationships/image" Target="../media/image41.png"/><Relationship Id="rId9" Type="http://schemas.openxmlformats.org/officeDocument/2006/relationships/image" Target="../media/image58.png"/></Relationships>
</file>

<file path=ppt/slides/_rels/slide7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3.png"/><Relationship Id="rId3" Type="http://schemas.openxmlformats.org/officeDocument/2006/relationships/image" Target="../media/image39.png"/><Relationship Id="rId7" Type="http://schemas.openxmlformats.org/officeDocument/2006/relationships/image" Target="../media/image56.jpeg"/><Relationship Id="rId12" Type="http://schemas.openxmlformats.org/officeDocument/2006/relationships/image" Target="../media/image62.png"/><Relationship Id="rId2" Type="http://schemas.openxmlformats.org/officeDocument/2006/relationships/image" Target="../media/image1350.png"/><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2.png"/><Relationship Id="rId15" Type="http://schemas.openxmlformats.org/officeDocument/2006/relationships/image" Target="../media/image65.png"/><Relationship Id="rId10" Type="http://schemas.openxmlformats.org/officeDocument/2006/relationships/image" Target="../media/image59.png"/><Relationship Id="rId4" Type="http://schemas.openxmlformats.org/officeDocument/2006/relationships/image" Target="../media/image41.png"/><Relationship Id="rId9" Type="http://schemas.openxmlformats.org/officeDocument/2006/relationships/image" Target="../media/image58.png"/><Relationship Id="rId14" Type="http://schemas.openxmlformats.org/officeDocument/2006/relationships/image" Target="../media/image64.png"/></Relationships>
</file>

<file path=ppt/slides/_rels/slide79.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64.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50.png"/><Relationship Id="rId10" Type="http://schemas.openxmlformats.org/officeDocument/2006/relationships/image" Target="../media/image153.png"/><Relationship Id="rId4" Type="http://schemas.openxmlformats.org/officeDocument/2006/relationships/image" Target="../media/image65.png"/><Relationship Id="rId9" Type="http://schemas.openxmlformats.org/officeDocument/2006/relationships/image" Target="../media/image152.png"/></Relationships>
</file>

<file path=ppt/slides/_rels/slide8.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8.wdp"/><Relationship Id="rId5" Type="http://schemas.openxmlformats.org/officeDocument/2006/relationships/image" Target="../media/image27.png"/><Relationship Id="rId4" Type="http://schemas.microsoft.com/office/2007/relationships/hdphoto" Target="../media/hdphoto7.wdp"/><Relationship Id="rId9" Type="http://schemas.openxmlformats.org/officeDocument/2006/relationships/image" Target="../media/image30.tmp"/></Relationships>
</file>

<file path=ppt/slides/_rels/slide80.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64.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50.png"/><Relationship Id="rId10" Type="http://schemas.openxmlformats.org/officeDocument/2006/relationships/image" Target="../media/image153.png"/><Relationship Id="rId4" Type="http://schemas.openxmlformats.org/officeDocument/2006/relationships/image" Target="../media/image65.png"/><Relationship Id="rId9" Type="http://schemas.openxmlformats.org/officeDocument/2006/relationships/image" Target="../media/image152.png"/></Relationships>
</file>

<file path=ppt/slides/_rels/slide81.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64.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50.png"/><Relationship Id="rId10" Type="http://schemas.openxmlformats.org/officeDocument/2006/relationships/image" Target="../media/image153.png"/><Relationship Id="rId4" Type="http://schemas.openxmlformats.org/officeDocument/2006/relationships/image" Target="../media/image65.png"/><Relationship Id="rId9" Type="http://schemas.openxmlformats.org/officeDocument/2006/relationships/image" Target="../media/image152.png"/></Relationships>
</file>

<file path=ppt/slides/_rels/slide82.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55.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50.png"/><Relationship Id="rId11" Type="http://schemas.openxmlformats.org/officeDocument/2006/relationships/image" Target="../media/image153.png"/><Relationship Id="rId5" Type="http://schemas.openxmlformats.org/officeDocument/2006/relationships/image" Target="../media/image65.png"/><Relationship Id="rId10" Type="http://schemas.openxmlformats.org/officeDocument/2006/relationships/image" Target="../media/image152.png"/><Relationship Id="rId4" Type="http://schemas.openxmlformats.org/officeDocument/2006/relationships/image" Target="../media/image64.png"/><Relationship Id="rId9" Type="http://schemas.openxmlformats.org/officeDocument/2006/relationships/image" Target="../media/image151.png"/><Relationship Id="rId14" Type="http://schemas.openxmlformats.org/officeDocument/2006/relationships/image" Target="../media/image156.png"/></Relationships>
</file>

<file path=ppt/slides/_rels/slide8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56.png"/><Relationship Id="rId3" Type="http://schemas.openxmlformats.org/officeDocument/2006/relationships/image" Target="../media/image150.png"/><Relationship Id="rId7" Type="http://schemas.openxmlformats.org/officeDocument/2006/relationships/image" Target="../media/image50.png"/><Relationship Id="rId12" Type="http://schemas.openxmlformats.org/officeDocument/2006/relationships/image" Target="../media/image155.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53.png"/><Relationship Id="rId11" Type="http://schemas.openxmlformats.org/officeDocument/2006/relationships/image" Target="../media/image154.png"/><Relationship Id="rId5" Type="http://schemas.openxmlformats.org/officeDocument/2006/relationships/image" Target="../media/image152.png"/><Relationship Id="rId10" Type="http://schemas.openxmlformats.org/officeDocument/2006/relationships/image" Target="../media/image149.png"/><Relationship Id="rId4" Type="http://schemas.openxmlformats.org/officeDocument/2006/relationships/image" Target="../media/image151.png"/><Relationship Id="rId9" Type="http://schemas.openxmlformats.org/officeDocument/2006/relationships/image" Target="../media/image64.png"/></Relationships>
</file>

<file path=ppt/slides/_rels/slide8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62.png"/><Relationship Id="rId3" Type="http://schemas.openxmlformats.org/officeDocument/2006/relationships/image" Target="../media/image150.png"/><Relationship Id="rId7" Type="http://schemas.openxmlformats.org/officeDocument/2006/relationships/image" Target="../media/image50.png"/><Relationship Id="rId12" Type="http://schemas.openxmlformats.org/officeDocument/2006/relationships/image" Target="../media/image156.png"/><Relationship Id="rId17" Type="http://schemas.openxmlformats.org/officeDocument/2006/relationships/image" Target="../media/image149.png"/><Relationship Id="rId2" Type="http://schemas.openxmlformats.org/officeDocument/2006/relationships/image" Target="../media/image158.png"/><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161.png"/><Relationship Id="rId11" Type="http://schemas.openxmlformats.org/officeDocument/2006/relationships/image" Target="../media/image155.png"/><Relationship Id="rId5" Type="http://schemas.openxmlformats.org/officeDocument/2006/relationships/image" Target="../media/image160.png"/><Relationship Id="rId15" Type="http://schemas.openxmlformats.org/officeDocument/2006/relationships/image" Target="../media/image164.png"/><Relationship Id="rId10" Type="http://schemas.openxmlformats.org/officeDocument/2006/relationships/image" Target="../media/image154.png"/><Relationship Id="rId4" Type="http://schemas.openxmlformats.org/officeDocument/2006/relationships/image" Target="../media/image159.png"/><Relationship Id="rId9" Type="http://schemas.openxmlformats.org/officeDocument/2006/relationships/image" Target="../media/image55.png"/><Relationship Id="rId14" Type="http://schemas.openxmlformats.org/officeDocument/2006/relationships/image" Target="../media/image163.png"/></Relationships>
</file>

<file path=ppt/slides/_rels/slide8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66.png"/><Relationship Id="rId7" Type="http://schemas.openxmlformats.org/officeDocument/2006/relationships/image" Target="../media/image64.png"/><Relationship Id="rId2" Type="http://schemas.openxmlformats.org/officeDocument/2006/relationships/image" Target="../media/image165.png"/><Relationship Id="rId1" Type="http://schemas.openxmlformats.org/officeDocument/2006/relationships/slideLayout" Target="../slideLayouts/slideLayout5.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 Id="rId9" Type="http://schemas.openxmlformats.org/officeDocument/2006/relationships/image" Target="../media/image170.png"/></Relationships>
</file>

<file path=ppt/slides/_rels/slide8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5.xml"/><Relationship Id="rId5" Type="http://schemas.openxmlformats.org/officeDocument/2006/relationships/image" Target="../media/image174.png"/><Relationship Id="rId4" Type="http://schemas.openxmlformats.org/officeDocument/2006/relationships/image" Target="../media/image17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8.wdp"/><Relationship Id="rId11" Type="http://schemas.openxmlformats.org/officeDocument/2006/relationships/image" Target="../media/image32.jpeg"/><Relationship Id="rId5" Type="http://schemas.openxmlformats.org/officeDocument/2006/relationships/image" Target="../media/image27.png"/><Relationship Id="rId10" Type="http://schemas.microsoft.com/office/2007/relationships/hdphoto" Target="../media/hdphoto10.wdp"/><Relationship Id="rId4" Type="http://schemas.microsoft.com/office/2007/relationships/hdphoto" Target="../media/hdphoto7.wdp"/><Relationship Id="rId9" Type="http://schemas.openxmlformats.org/officeDocument/2006/relationships/image" Target="../media/image3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5" Type="http://schemas.openxmlformats.org/officeDocument/2006/relationships/image" Target="../media/image176.png"/><Relationship Id="rId4" Type="http://schemas.openxmlformats.org/officeDocument/2006/relationships/image" Target="../media/image175.png"/></Relationships>
</file>

<file path=ppt/slides/_rels/slide9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3/7/2021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280212"/>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3/7/2021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3/7/2021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533950" y="4623085"/>
            <a:ext cx="1697901" cy="369332"/>
          </a:xfrm>
          <a:prstGeom prst="rect">
            <a:avLst/>
          </a:prstGeom>
        </p:spPr>
        <p:txBody>
          <a:bodyPr wrap="none">
            <a:spAutoFit/>
          </a:bodyPr>
          <a:lstStyle/>
          <a:p>
            <a:r>
              <a:rPr lang="en-US" dirty="0"/>
              <a:t>Remote server</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3/7/2021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14</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365255"/>
            <a:ext cx="4723144" cy="3051368"/>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251166"/>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Trust on first use for remote attestation</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par>
                                <p:cTn id="82" presetID="10" presetClass="entr" presetSubtype="0" fill="hold"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nodeType="clickEffect">
                                  <p:stCondLst>
                                    <p:cond delay="0"/>
                                  </p:stCondLst>
                                  <p:childTnLst>
                                    <p:animEffect transition="out" filter="fade">
                                      <p:cBhvr>
                                        <p:cTn id="88" dur="500"/>
                                        <p:tgtEl>
                                          <p:spTgt spid="21"/>
                                        </p:tgtEl>
                                      </p:cBhvr>
                                    </p:animEffect>
                                    <p:set>
                                      <p:cBhvr>
                                        <p:cTn id="89" dur="1" fill="hold">
                                          <p:stCondLst>
                                            <p:cond delay="499"/>
                                          </p:stCondLst>
                                        </p:cTn>
                                        <p:tgtEl>
                                          <p:spTgt spid="21"/>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24"/>
                                        </p:tgtEl>
                                      </p:cBhvr>
                                    </p:animEffect>
                                    <p:set>
                                      <p:cBhvr>
                                        <p:cTn id="92" dur="1" fill="hold">
                                          <p:stCondLst>
                                            <p:cond delay="499"/>
                                          </p:stCondLst>
                                        </p:cTn>
                                        <p:tgtEl>
                                          <p:spTgt spid="24"/>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3"/>
                                        </p:tgtEl>
                                      </p:cBhvr>
                                    </p:animEffect>
                                    <p:set>
                                      <p:cBhvr>
                                        <p:cTn id="98" dur="1" fill="hold">
                                          <p:stCondLst>
                                            <p:cond delay="499"/>
                                          </p:stCondLst>
                                        </p:cTn>
                                        <p:tgtEl>
                                          <p:spTgt spid="23"/>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25"/>
                                        </p:tgtEl>
                                      </p:cBhvr>
                                    </p:animEffect>
                                    <p:set>
                                      <p:cBhvr>
                                        <p:cTn id="101" dur="1" fill="hold">
                                          <p:stCondLst>
                                            <p:cond delay="499"/>
                                          </p:stCondLst>
                                        </p:cTn>
                                        <p:tgtEl>
                                          <p:spTgt spid="25"/>
                                        </p:tgtEl>
                                        <p:attrNameLst>
                                          <p:attrName>style.visibility</p:attrName>
                                        </p:attrNameLst>
                                      </p:cBhvr>
                                      <p:to>
                                        <p:strVal val="hidden"/>
                                      </p:to>
                                    </p:set>
                                  </p:childTnLst>
                                </p:cTn>
                              </p:par>
                            </p:childTnLst>
                          </p:cTn>
                        </p:par>
                        <p:par>
                          <p:cTn id="102" fill="hold">
                            <p:stCondLst>
                              <p:cond delay="500"/>
                            </p:stCondLst>
                            <p:childTnLst>
                              <p:par>
                                <p:cTn id="103" presetID="10" presetClass="entr" presetSubtype="0" fill="hold" grpId="0" nodeType="after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fade">
                                      <p:cBhvr>
                                        <p:cTn id="108" dur="500"/>
                                        <p:tgtEl>
                                          <p:spTgt spid="2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500"/>
                                        <p:tgtEl>
                                          <p:spTgt spid="4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6"/>
                                        </p:tgtEl>
                                        <p:attrNameLst>
                                          <p:attrName>style.visibility</p:attrName>
                                        </p:attrNameLst>
                                      </p:cBhvr>
                                      <p:to>
                                        <p:strVal val="visible"/>
                                      </p:to>
                                    </p:set>
                                    <p:animEffect transition="in" filter="fade">
                                      <p:cBhvr>
                                        <p:cTn id="114" dur="500"/>
                                        <p:tgtEl>
                                          <p:spTgt spid="46"/>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36">
                                            <p:txEl>
                                              <p:pRg st="0" end="0"/>
                                            </p:txEl>
                                          </p:spTgt>
                                        </p:tgtEl>
                                        <p:attrNameLst>
                                          <p:attrName>style.visibility</p:attrName>
                                        </p:attrNameLst>
                                      </p:cBhvr>
                                      <p:to>
                                        <p:strVal val="visible"/>
                                      </p:to>
                                    </p:set>
                                    <p:animEffect transition="in" filter="fade">
                                      <p:cBhvr>
                                        <p:cTn id="119" dur="500"/>
                                        <p:tgtEl>
                                          <p:spTgt spid="36">
                                            <p:txEl>
                                              <p:pRg st="0" end="0"/>
                                            </p:txEl>
                                          </p:spTgt>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36">
                                            <p:txEl>
                                              <p:pRg st="1" end="1"/>
                                            </p:txEl>
                                          </p:spTgt>
                                        </p:tgtEl>
                                        <p:attrNameLst>
                                          <p:attrName>style.visibility</p:attrName>
                                        </p:attrNameLst>
                                      </p:cBhvr>
                                      <p:to>
                                        <p:strVal val="visible"/>
                                      </p:to>
                                    </p:set>
                                    <p:animEffect transition="in" filter="fade">
                                      <p:cBhvr>
                                        <p:cTn id="124" dur="500"/>
                                        <p:tgtEl>
                                          <p:spTgt spid="36">
                                            <p:txEl>
                                              <p:pRg st="1" end="1"/>
                                            </p:txEl>
                                          </p:spTgt>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36">
                                            <p:txEl>
                                              <p:pRg st="2" end="2"/>
                                            </p:txEl>
                                          </p:spTgt>
                                        </p:tgtEl>
                                        <p:attrNameLst>
                                          <p:attrName>style.visibility</p:attrName>
                                        </p:attrNameLst>
                                      </p:cBhvr>
                                      <p:to>
                                        <p:strVal val="visible"/>
                                      </p:to>
                                    </p:set>
                                    <p:animEffect transition="in" filter="fade">
                                      <p:cBhvr>
                                        <p:cTn id="129"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34" r="8207"/>
          <a:stretch/>
        </p:blipFill>
        <p:spPr bwMode="auto">
          <a:xfrm>
            <a:off x="8410354" y="1828800"/>
            <a:ext cx="3276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9" y="1905000"/>
            <a:ext cx="4038600" cy="268652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348" b="27979"/>
          <a:stretch/>
        </p:blipFill>
        <p:spPr bwMode="auto">
          <a:xfrm>
            <a:off x="4270448" y="2575560"/>
            <a:ext cx="3647929" cy="10668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419" y="5105400"/>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4303627" y="5416034"/>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4303627" y="5416034"/>
                <a:ext cx="4046301" cy="400110"/>
              </a:xfrm>
              <a:prstGeom prst="rect">
                <a:avLst/>
              </a:prstGeom>
              <a:blipFill>
                <a:blip r:embed="rId6"/>
                <a:stretch>
                  <a:fillRect l="-1657" t="-6061" r="-753" b="-2727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3/7/2021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par>
                                <p:cTn id="24" presetID="10"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D52FF99E-5B9B-4FDB-84DB-542E0E187DD0}" type="datetime1">
              <a:rPr lang="en-US" smtClean="0"/>
              <a:t>3/7/2021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Thesis contribution</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Assertion on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pic>
        <p:nvPicPr>
          <p:cNvPr id="7" name="Picture 6">
            <a:extLst>
              <a:ext uri="{FF2B5EF4-FFF2-40B4-BE49-F238E27FC236}">
                <a16:creationId xmlns:a16="http://schemas.microsoft.com/office/drawing/2014/main" id="{F221EABB-B259-4C9F-BE45-0B2546800344}"/>
              </a:ext>
            </a:extLst>
          </p:cNvPr>
          <p:cNvPicPr>
            <a:picLocks noChangeAspect="1"/>
          </p:cNvPicPr>
          <p:nvPr/>
        </p:nvPicPr>
        <p:blipFill>
          <a:blip r:embed="rId3"/>
          <a:stretch>
            <a:fillRect/>
          </a:stretch>
        </p:blipFill>
        <p:spPr>
          <a:xfrm>
            <a:off x="7770019" y="2209800"/>
            <a:ext cx="2770719" cy="1878846"/>
          </a:xfrm>
          <a:prstGeom prst="rect">
            <a:avLst/>
          </a:prstGeom>
        </p:spPr>
      </p:pic>
      <p:pic>
        <p:nvPicPr>
          <p:cNvPr id="8" name="Picture 7">
            <a:extLst>
              <a:ext uri="{FF2B5EF4-FFF2-40B4-BE49-F238E27FC236}">
                <a16:creationId xmlns:a16="http://schemas.microsoft.com/office/drawing/2014/main" id="{2CDCB449-8D9B-4650-9E08-D492C606441C}"/>
              </a:ext>
            </a:extLst>
          </p:cNvPr>
          <p:cNvPicPr>
            <a:picLocks noChangeAspect="1"/>
          </p:cNvPicPr>
          <p:nvPr/>
        </p:nvPicPr>
        <p:blipFill>
          <a:blip r:embed="rId4"/>
          <a:stretch>
            <a:fillRect/>
          </a:stretch>
        </p:blipFill>
        <p:spPr>
          <a:xfrm>
            <a:off x="7586972" y="2116045"/>
            <a:ext cx="3136812" cy="2066355"/>
          </a:xfrm>
          <a:prstGeom prst="rect">
            <a:avLst/>
          </a:prstGeom>
        </p:spPr>
      </p:pic>
      <p:pic>
        <p:nvPicPr>
          <p:cNvPr id="11" name="Picture 10">
            <a:extLst>
              <a:ext uri="{FF2B5EF4-FFF2-40B4-BE49-F238E27FC236}">
                <a16:creationId xmlns:a16="http://schemas.microsoft.com/office/drawing/2014/main" id="{ECF6CEBA-5F4F-4B87-B2F5-2F89745F3659}"/>
              </a:ext>
            </a:extLst>
          </p:cNvPr>
          <p:cNvPicPr>
            <a:picLocks noChangeAspect="1"/>
          </p:cNvPicPr>
          <p:nvPr/>
        </p:nvPicPr>
        <p:blipFill>
          <a:blip r:embed="rId5"/>
          <a:stretch>
            <a:fillRect/>
          </a:stretch>
        </p:blipFill>
        <p:spPr>
          <a:xfrm>
            <a:off x="7586871" y="2209800"/>
            <a:ext cx="3154948" cy="1981200"/>
          </a:xfrm>
          <a:prstGeom prst="rect">
            <a:avLst/>
          </a:prstGeom>
        </p:spPr>
      </p:pic>
      <p:pic>
        <p:nvPicPr>
          <p:cNvPr id="12" name="Picture 11">
            <a:extLst>
              <a:ext uri="{FF2B5EF4-FFF2-40B4-BE49-F238E27FC236}">
                <a16:creationId xmlns:a16="http://schemas.microsoft.com/office/drawing/2014/main" id="{69E6EE3C-8378-44E3-A86F-C7BA3D5EB4DA}"/>
              </a:ext>
            </a:extLst>
          </p:cNvPr>
          <p:cNvPicPr>
            <a:picLocks noChangeAspect="1"/>
          </p:cNvPicPr>
          <p:nvPr/>
        </p:nvPicPr>
        <p:blipFill>
          <a:blip r:embed="rId6"/>
          <a:stretch>
            <a:fillRect/>
          </a:stretch>
        </p:blipFill>
        <p:spPr>
          <a:xfrm>
            <a:off x="7465219" y="2257400"/>
            <a:ext cx="3732483" cy="1981200"/>
          </a:xfrm>
          <a:prstGeom prst="rect">
            <a:avLst/>
          </a:prstGeom>
        </p:spPr>
      </p:pic>
      <p:pic>
        <p:nvPicPr>
          <p:cNvPr id="13" name="Picture 12">
            <a:extLst>
              <a:ext uri="{FF2B5EF4-FFF2-40B4-BE49-F238E27FC236}">
                <a16:creationId xmlns:a16="http://schemas.microsoft.com/office/drawing/2014/main" id="{0107E262-F8B8-4AA1-883A-F88000483C8E}"/>
              </a:ext>
            </a:extLst>
          </p:cNvPr>
          <p:cNvPicPr>
            <a:picLocks noChangeAspect="1"/>
          </p:cNvPicPr>
          <p:nvPr/>
        </p:nvPicPr>
        <p:blipFill>
          <a:blip r:embed="rId7"/>
          <a:stretch>
            <a:fillRect/>
          </a:stretch>
        </p:blipFill>
        <p:spPr>
          <a:xfrm>
            <a:off x="6931819" y="2259722"/>
            <a:ext cx="4886324" cy="1966447"/>
          </a:xfrm>
          <a:prstGeom prst="rect">
            <a:avLst/>
          </a:prstGeom>
        </p:spPr>
      </p:pic>
      <p:pic>
        <p:nvPicPr>
          <p:cNvPr id="14" name="Picture 13">
            <a:extLst>
              <a:ext uri="{FF2B5EF4-FFF2-40B4-BE49-F238E27FC236}">
                <a16:creationId xmlns:a16="http://schemas.microsoft.com/office/drawing/2014/main" id="{0AF22B9F-4984-47CD-8CC8-FE47DE22B0BC}"/>
              </a:ext>
            </a:extLst>
          </p:cNvPr>
          <p:cNvPicPr>
            <a:picLocks noChangeAspect="1"/>
          </p:cNvPicPr>
          <p:nvPr/>
        </p:nvPicPr>
        <p:blipFill>
          <a:blip r:embed="rId8"/>
          <a:stretch>
            <a:fillRect/>
          </a:stretch>
        </p:blipFill>
        <p:spPr>
          <a:xfrm>
            <a:off x="7449711" y="2177765"/>
            <a:ext cx="3701482" cy="2076075"/>
          </a:xfrm>
          <a:prstGeom prst="rect">
            <a:avLst/>
          </a:prstGeom>
        </p:spPr>
      </p:pic>
      <p:sp>
        <p:nvSpPr>
          <p:cNvPr id="48" name="Footer Placeholder 3">
            <a:extLst>
              <a:ext uri="{FF2B5EF4-FFF2-40B4-BE49-F238E27FC236}">
                <a16:creationId xmlns:a16="http://schemas.microsoft.com/office/drawing/2014/main" id="{82AAF928-E68C-470B-BE3A-475E05183C86}"/>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514099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xEl>
                                              <p:pRg st="1" end="1"/>
                                            </p:txEl>
                                          </p:spTgt>
                                        </p:tgtEl>
                                        <p:attrNameLst>
                                          <p:attrName>style.visibility</p:attrName>
                                        </p:attrNameLst>
                                      </p:cBhvr>
                                      <p:to>
                                        <p:strVal val="visible"/>
                                      </p:to>
                                    </p:set>
                                    <p:animEffect transition="in" filter="fade">
                                      <p:cBhvr>
                                        <p:cTn id="10" dur="500"/>
                                        <p:tgtEl>
                                          <p:spTgt spid="41">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1">
                                            <p:txEl>
                                              <p:pRg st="2" end="2"/>
                                            </p:txEl>
                                          </p:spTgt>
                                        </p:tgtEl>
                                        <p:attrNameLst>
                                          <p:attrName>style.visibility</p:attrName>
                                        </p:attrNameLst>
                                      </p:cBhvr>
                                      <p:to>
                                        <p:strVal val="visible"/>
                                      </p:to>
                                    </p:set>
                                    <p:animEffect transition="in" filter="fade">
                                      <p:cBhvr>
                                        <p:cTn id="23" dur="500"/>
                                        <p:tgtEl>
                                          <p:spTgt spid="41">
                                            <p:txEl>
                                              <p:pRg st="2" end="2"/>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41">
                                            <p:txEl>
                                              <p:pRg st="3" end="3"/>
                                            </p:txEl>
                                          </p:spTgt>
                                        </p:tgtEl>
                                        <p:attrNameLst>
                                          <p:attrName>style.visibility</p:attrName>
                                        </p:attrNameLst>
                                      </p:cBhvr>
                                      <p:to>
                                        <p:strVal val="visible"/>
                                      </p:to>
                                    </p:set>
                                    <p:animEffect transition="in" filter="fade">
                                      <p:cBhvr>
                                        <p:cTn id="36" dur="500"/>
                                        <p:tgtEl>
                                          <p:spTgt spid="41">
                                            <p:txEl>
                                              <p:pRg st="3" end="3"/>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xEl>
                                              <p:pRg st="4" end="4"/>
                                            </p:txEl>
                                          </p:spTgt>
                                        </p:tgtEl>
                                        <p:attrNameLst>
                                          <p:attrName>style.visibility</p:attrName>
                                        </p:attrNameLst>
                                      </p:cBhvr>
                                      <p:to>
                                        <p:strVal val="visible"/>
                                      </p:to>
                                    </p:set>
                                    <p:animEffect transition="in" filter="fade">
                                      <p:cBhvr>
                                        <p:cTn id="39" dur="500"/>
                                        <p:tgtEl>
                                          <p:spTgt spid="41">
                                            <p:txEl>
                                              <p:pRg st="4" end="4"/>
                                            </p:txEl>
                                          </p:spTgt>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1">
                                            <p:txEl>
                                              <p:pRg st="5" end="5"/>
                                            </p:txEl>
                                          </p:spTgt>
                                        </p:tgtEl>
                                        <p:attrNameLst>
                                          <p:attrName>style.visibility</p:attrName>
                                        </p:attrNameLst>
                                      </p:cBhvr>
                                      <p:to>
                                        <p:strVal val="visible"/>
                                      </p:to>
                                    </p:set>
                                    <p:animEffect transition="in" filter="fade">
                                      <p:cBhvr>
                                        <p:cTn id="52" dur="500"/>
                                        <p:tgtEl>
                                          <p:spTgt spid="41">
                                            <p:txEl>
                                              <p:pRg st="5" end="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1">
                                            <p:txEl>
                                              <p:pRg st="6" end="6"/>
                                            </p:txEl>
                                          </p:spTgt>
                                        </p:tgtEl>
                                        <p:attrNameLst>
                                          <p:attrName>style.visibility</p:attrName>
                                        </p:attrNameLst>
                                      </p:cBhvr>
                                      <p:to>
                                        <p:strVal val="visible"/>
                                      </p:to>
                                    </p:set>
                                    <p:animEffect transition="in" filter="fade">
                                      <p:cBhvr>
                                        <p:cTn id="55" dur="500"/>
                                        <p:tgtEl>
                                          <p:spTgt spid="41">
                                            <p:txEl>
                                              <p:pRg st="6" end="6"/>
                                            </p:txEl>
                                          </p:spTgt>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41">
                                            <p:txEl>
                                              <p:pRg st="7" end="7"/>
                                            </p:txEl>
                                          </p:spTgt>
                                        </p:tgtEl>
                                        <p:attrNameLst>
                                          <p:attrName>style.visibility</p:attrName>
                                        </p:attrNameLst>
                                      </p:cBhvr>
                                      <p:to>
                                        <p:strVal val="visible"/>
                                      </p:to>
                                    </p:set>
                                    <p:animEffect transition="in" filter="fade">
                                      <p:cBhvr>
                                        <p:cTn id="68" dur="500"/>
                                        <p:tgtEl>
                                          <p:spTgt spid="41">
                                            <p:txEl>
                                              <p:pRg st="7" end="7"/>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1">
                                            <p:txEl>
                                              <p:pRg st="8" end="8"/>
                                            </p:txEl>
                                          </p:spTgt>
                                        </p:tgtEl>
                                        <p:attrNameLst>
                                          <p:attrName>style.visibility</p:attrName>
                                        </p:attrNameLst>
                                      </p:cBhvr>
                                      <p:to>
                                        <p:strVal val="visible"/>
                                      </p:to>
                                    </p:set>
                                    <p:animEffect transition="in" filter="fade">
                                      <p:cBhvr>
                                        <p:cTn id="71" dur="500"/>
                                        <p:tgtEl>
                                          <p:spTgt spid="41">
                                            <p:txEl>
                                              <p:pRg st="8" end="8"/>
                                            </p:txEl>
                                          </p:spTgt>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3"/>
                                        </p:tgtEl>
                                      </p:cBhvr>
                                    </p:animEffect>
                                    <p:set>
                                      <p:cBhvr>
                                        <p:cTn id="80" dur="1" fill="hold">
                                          <p:stCondLst>
                                            <p:cond delay="499"/>
                                          </p:stCondLst>
                                        </p:cTn>
                                        <p:tgtEl>
                                          <p:spTgt spid="13"/>
                                        </p:tgtEl>
                                        <p:attrNameLst>
                                          <p:attrName>style.visibility</p:attrName>
                                        </p:attrNameLst>
                                      </p:cBhvr>
                                      <p:to>
                                        <p:strVal val="hidden"/>
                                      </p:to>
                                    </p:se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41">
                                            <p:txEl>
                                              <p:pRg st="9" end="9"/>
                                            </p:txEl>
                                          </p:spTgt>
                                        </p:tgtEl>
                                        <p:attrNameLst>
                                          <p:attrName>style.visibility</p:attrName>
                                        </p:attrNameLst>
                                      </p:cBhvr>
                                      <p:to>
                                        <p:strVal val="visible"/>
                                      </p:to>
                                    </p:set>
                                    <p:animEffect transition="in" filter="fade">
                                      <p:cBhvr>
                                        <p:cTn id="84" dur="500"/>
                                        <p:tgtEl>
                                          <p:spTgt spid="41">
                                            <p:txEl>
                                              <p:pRg st="9" end="9"/>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1">
                                            <p:txEl>
                                              <p:pRg st="10" end="10"/>
                                            </p:txEl>
                                          </p:spTgt>
                                        </p:tgtEl>
                                        <p:attrNameLst>
                                          <p:attrName>style.visibility</p:attrName>
                                        </p:attrNameLst>
                                      </p:cBhvr>
                                      <p:to>
                                        <p:strVal val="visible"/>
                                      </p:to>
                                    </p:set>
                                    <p:animEffect transition="in" filter="fade">
                                      <p:cBhvr>
                                        <p:cTn id="87" dur="500"/>
                                        <p:tgtEl>
                                          <p:spTgt spid="41">
                                            <p:txEl>
                                              <p:pRg st="10" end="10"/>
                                            </p:txEl>
                                          </p:spTgt>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3/7/2021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422478782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96496F2-A875-4FBF-ADBA-45D2CD91D29A}" type="datetime1">
              <a:rPr lang="en-US" smtClean="0"/>
              <a:t>3/7/2021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24</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Today’s talk</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Establishing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sp>
        <p:nvSpPr>
          <p:cNvPr id="16" name="Footer Placeholder 3">
            <a:extLst>
              <a:ext uri="{FF2B5EF4-FFF2-40B4-BE49-F238E27FC236}">
                <a16:creationId xmlns:a16="http://schemas.microsoft.com/office/drawing/2014/main" id="{4E30214C-0F8D-4A25-8EAA-6D273A214684}"/>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692538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FDCA9DF-1FC9-4E53-A095-F408290FDB84}" type="datetime1">
              <a:rPr lang="en-US" smtClean="0"/>
              <a:t>3/7/2021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25</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Today’s talk</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Establishing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sp>
        <p:nvSpPr>
          <p:cNvPr id="2" name="Rectangle 1">
            <a:extLst>
              <a:ext uri="{FF2B5EF4-FFF2-40B4-BE49-F238E27FC236}">
                <a16:creationId xmlns:a16="http://schemas.microsoft.com/office/drawing/2014/main" id="{1B71D27D-1AE6-405A-8F68-80AA1925E1BF}"/>
              </a:ext>
            </a:extLst>
          </p:cNvPr>
          <p:cNvSpPr/>
          <p:nvPr/>
        </p:nvSpPr>
        <p:spPr>
          <a:xfrm>
            <a:off x="226219" y="1905000"/>
            <a:ext cx="6096000" cy="12954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5DF5D2E-CE21-48D4-9DF9-E904882D2CFD}"/>
              </a:ext>
            </a:extLst>
          </p:cNvPr>
          <p:cNvSpPr/>
          <p:nvPr/>
        </p:nvSpPr>
        <p:spPr>
          <a:xfrm>
            <a:off x="226219" y="4724400"/>
            <a:ext cx="7924800" cy="7620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948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3/7/2021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3/7/2021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sharpenSoften amount="-100000"/>
                    </a14:imgEffect>
                  </a14:imgLayer>
                </a14:imgProps>
              </a:ex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
        <p:nvSpPr>
          <p:cNvPr id="20" name="Rectangle 19">
            <a:extLst>
              <a:ext uri="{FF2B5EF4-FFF2-40B4-BE49-F238E27FC236}">
                <a16:creationId xmlns:a16="http://schemas.microsoft.com/office/drawing/2014/main" id="{0D8276B4-9C29-4863-B4C4-EFF72BFC90C3}"/>
              </a:ext>
            </a:extLst>
          </p:cNvPr>
          <p:cNvSpPr/>
          <p:nvPr/>
        </p:nvSpPr>
        <p:spPr>
          <a:xfrm>
            <a:off x="324179" y="1307704"/>
            <a:ext cx="11560969" cy="5156991"/>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16E933F-DB6E-4825-B3F2-F4868440DD93}"/>
              </a:ext>
            </a:extLst>
          </p:cNvPr>
          <p:cNvPicPr>
            <a:picLocks noChangeAspect="1"/>
          </p:cNvPicPr>
          <p:nvPr/>
        </p:nvPicPr>
        <p:blipFill>
          <a:blip r:embed="rId15"/>
          <a:stretch>
            <a:fillRect/>
          </a:stretch>
        </p:blipFill>
        <p:spPr>
          <a:xfrm>
            <a:off x="1400836" y="1736404"/>
            <a:ext cx="3493960" cy="3084968"/>
          </a:xfrm>
          <a:prstGeom prst="rect">
            <a:avLst/>
          </a:prstGeom>
        </p:spPr>
      </p:pic>
      <p:pic>
        <p:nvPicPr>
          <p:cNvPr id="22" name="Picture 21">
            <a:extLst>
              <a:ext uri="{FF2B5EF4-FFF2-40B4-BE49-F238E27FC236}">
                <a16:creationId xmlns:a16="http://schemas.microsoft.com/office/drawing/2014/main" id="{80E6C6E8-B071-4488-9777-011E9C9A1E3D}"/>
              </a:ext>
            </a:extLst>
          </p:cNvPr>
          <p:cNvPicPr>
            <a:picLocks noChangeAspect="1"/>
          </p:cNvPicPr>
          <p:nvPr/>
        </p:nvPicPr>
        <p:blipFill>
          <a:blip r:embed="rId16"/>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40143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8" name="TextBox 27">
            <a:extLst>
              <a:ext uri="{FF2B5EF4-FFF2-40B4-BE49-F238E27FC236}">
                <a16:creationId xmlns:a16="http://schemas.microsoft.com/office/drawing/2014/main" id="{0B30CFC2-8A6E-D447-AB34-B4865E6CD3E4}"/>
              </a:ext>
            </a:extLst>
          </p:cNvPr>
          <p:cNvSpPr txBox="1"/>
          <p:nvPr/>
        </p:nvSpPr>
        <p:spPr>
          <a:xfrm>
            <a:off x="1064419" y="5938769"/>
            <a:ext cx="3897216"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IntegriKey</a:t>
            </a:r>
            <a:endParaRPr lang="en-US" sz="2000" dirty="0"/>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 nodeType="click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P spid="28" grpId="0"/>
      <p:bldP spid="28"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Overlay: Output Manipulation</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013" y="2353238"/>
            <a:ext cx="1565912" cy="1565912"/>
          </a:xfrm>
          <a:prstGeom prst="rect">
            <a:avLst/>
          </a:prstGeom>
        </p:spPr>
      </p:pic>
      <p:grpSp>
        <p:nvGrpSpPr>
          <p:cNvPr id="25" name="Group 24"/>
          <p:cNvGrpSpPr/>
          <p:nvPr/>
        </p:nvGrpSpPr>
        <p:grpSpPr>
          <a:xfrm>
            <a:off x="4077842"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6299094"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6235022"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6160862"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6776347"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6744581"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not to verify it. </a:t>
            </a:r>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3/7/2021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3276600"/>
            <a:ext cx="11537950" cy="795336"/>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 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3/7/2021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222071" y="3519614"/>
            <a:ext cx="954107" cy="369332"/>
          </a:xfrm>
          <a:prstGeom prst="rect">
            <a:avLst/>
          </a:prstGeom>
        </p:spPr>
        <p:txBody>
          <a:bodyPr wrap="none">
            <a:spAutoFit/>
          </a:bodyPr>
          <a:lstStyle/>
          <a:p>
            <a:r>
              <a:rPr lang="en-US" dirty="0"/>
              <a:t>25.16M</a:t>
            </a:r>
          </a:p>
        </p:txBody>
      </p:sp>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sp>
        <p:nvSpPr>
          <p:cNvPr id="19" name="Rectangle 18">
            <a:extLst>
              <a:ext uri="{FF2B5EF4-FFF2-40B4-BE49-F238E27FC236}">
                <a16:creationId xmlns:a16="http://schemas.microsoft.com/office/drawing/2014/main" id="{25BA328A-205A-4031-A311-995D5C747363}"/>
              </a:ext>
            </a:extLst>
          </p:cNvPr>
          <p:cNvSpPr/>
          <p:nvPr/>
        </p:nvSpPr>
        <p:spPr>
          <a:xfrm>
            <a:off x="10567339" y="3383845"/>
            <a:ext cx="595035" cy="369332"/>
          </a:xfrm>
          <a:prstGeom prst="rect">
            <a:avLst/>
          </a:prstGeom>
        </p:spPr>
        <p:txBody>
          <a:bodyPr wrap="none">
            <a:spAutoFit/>
          </a:bodyPr>
          <a:lstStyle/>
          <a:p>
            <a:r>
              <a:rPr lang="en-US" dirty="0"/>
              <a:t>71K</a:t>
            </a:r>
          </a:p>
        </p:txBody>
      </p:sp>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54" y="2316705"/>
            <a:ext cx="1067140" cy="1067140"/>
          </a:xfrm>
          <a:prstGeom prst="rect">
            <a:avLst/>
          </a:prstGeom>
        </p:spPr>
      </p:pic>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unning Arch Linux on MacBook Pro 13'' 2015">
            <a:extLst>
              <a:ext uri="{FF2B5EF4-FFF2-40B4-BE49-F238E27FC236}">
                <a16:creationId xmlns:a16="http://schemas.microsoft.com/office/drawing/2014/main" id="{C8E61C88-075D-405D-B207-2F862EFDF6D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41507" y="2362200"/>
            <a:ext cx="2046700" cy="680367"/>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343400"/>
            <a:ext cx="11537950" cy="1893886"/>
          </a:xfrm>
        </p:spPr>
        <p:txBody>
          <a:bodyPr/>
          <a:lstStyle/>
          <a:p>
            <a:r>
              <a:rPr lang="en-US" dirty="0"/>
              <a:t>CPU microcode</a:t>
            </a:r>
          </a:p>
          <a:p>
            <a:r>
              <a:rPr lang="en-US" dirty="0"/>
              <a:t>Device firmware</a:t>
            </a:r>
          </a:p>
          <a:p>
            <a:r>
              <a:rPr lang="en-US" dirty="0"/>
              <a:t>Device drivers</a:t>
            </a:r>
          </a:p>
          <a:p>
            <a:r>
              <a:rPr lang="en-US" dirty="0"/>
              <a:t>….</a:t>
            </a:r>
          </a:p>
        </p:txBody>
      </p:sp>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3/7/2021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US" dirty="0"/>
              <a:t>Prototype and TCB</a:t>
            </a:r>
          </a:p>
        </p:txBody>
      </p:sp>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7157" t="13066" r="21762" b="19400"/>
          <a:stretch/>
        </p:blipFill>
        <p:spPr>
          <a:xfrm>
            <a:off x="353219" y="1627154"/>
            <a:ext cx="4460121" cy="4422562"/>
          </a:xfrm>
          <a:prstGeom prst="rect">
            <a:avLst/>
          </a:prstGeom>
        </p:spPr>
      </p:pic>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2"/>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3/7/2021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56</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3/7/2021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p:txBody>
          <a:bodyPr/>
          <a:lstStyle/>
          <a:p>
            <a:r>
              <a:rPr lang="en-GB" dirty="0"/>
              <a:t>Common issue: 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3/7/2021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0724200-9BF5-44BC-9D89-2C8472238643}"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p:txBody>
          <a:bodyPr/>
          <a:lstStyle/>
          <a:p>
            <a:r>
              <a:rPr lang="en-US" dirty="0"/>
              <a:t>Our Contribution: Relay Attack Implications</a:t>
            </a:r>
          </a:p>
        </p:txBody>
      </p:sp>
      <p:sp>
        <p:nvSpPr>
          <p:cNvPr id="8" name="Rounded Rectangle 7"/>
          <p:cNvSpPr/>
          <p:nvPr/>
        </p:nvSpPr>
        <p:spPr>
          <a:xfrm>
            <a:off x="914553" y="1898650"/>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Rounded Rectangle 8"/>
          <p:cNvSpPr/>
          <p:nvPr/>
        </p:nvSpPr>
        <p:spPr>
          <a:xfrm>
            <a:off x="1047531" y="3334213"/>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ounded Rectangle 9"/>
          <p:cNvSpPr/>
          <p:nvPr/>
        </p:nvSpPr>
        <p:spPr>
          <a:xfrm>
            <a:off x="1047531" y="2740891"/>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484" y="2661128"/>
            <a:ext cx="583913" cy="583913"/>
          </a:xfrm>
          <a:prstGeom prst="rect">
            <a:avLst/>
          </a:prstGeom>
        </p:spPr>
      </p:pic>
      <p:sp>
        <p:nvSpPr>
          <p:cNvPr id="12" name="Rounded Rectangle 11"/>
          <p:cNvSpPr/>
          <p:nvPr/>
        </p:nvSpPr>
        <p:spPr>
          <a:xfrm>
            <a:off x="2873951" y="2027124"/>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ounded Rectangle 12"/>
          <p:cNvSpPr/>
          <p:nvPr/>
        </p:nvSpPr>
        <p:spPr>
          <a:xfrm>
            <a:off x="1067404" y="2036709"/>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0" y="2123313"/>
            <a:ext cx="401771" cy="4017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36" y="3496516"/>
            <a:ext cx="747806" cy="747806"/>
          </a:xfrm>
          <a:prstGeom prst="rect">
            <a:avLst/>
          </a:prstGeom>
        </p:spPr>
      </p:pic>
      <p:sp>
        <p:nvSpPr>
          <p:cNvPr id="18" name="Content Placeholder 1"/>
          <p:cNvSpPr>
            <a:spLocks noGrp="1"/>
          </p:cNvSpPr>
          <p:nvPr>
            <p:ph idx="1"/>
          </p:nvPr>
        </p:nvSpPr>
        <p:spPr>
          <a:xfrm>
            <a:off x="4974836" y="1905000"/>
            <a:ext cx="6886964" cy="4329110"/>
          </a:xfrm>
        </p:spPr>
        <p:txBody>
          <a:bodyPr/>
          <a:lstStyle/>
          <a:p>
            <a:r>
              <a:rPr lang="en-US" dirty="0"/>
              <a:t>Physical access</a:t>
            </a:r>
          </a:p>
          <a:p>
            <a:endParaRPr lang="en-US" dirty="0"/>
          </a:p>
          <a:p>
            <a:r>
              <a:rPr lang="en-US" dirty="0"/>
              <a:t>Privilege escalation</a:t>
            </a:r>
          </a:p>
          <a:p>
            <a:endParaRPr lang="en-US" dirty="0"/>
          </a:p>
          <a:p>
            <a:r>
              <a:rPr lang="en-US" dirty="0"/>
              <a:t>Undermine platform maintenance</a:t>
            </a:r>
          </a:p>
          <a:p>
            <a:pPr lvl="1"/>
            <a:r>
              <a:rPr lang="en-US" dirty="0"/>
              <a:t>Defer patch</a:t>
            </a:r>
          </a:p>
          <a:p>
            <a:pPr lvl="1"/>
            <a:r>
              <a:rPr lang="en-US" dirty="0"/>
              <a:t>Secure target platform</a:t>
            </a:r>
          </a:p>
          <a:p>
            <a:pPr lvl="1"/>
            <a:r>
              <a:rPr lang="en-US" dirty="0"/>
              <a:t>Insecure attacker’s platform</a:t>
            </a:r>
          </a:p>
          <a:p>
            <a:pPr marL="361950" lvl="1" indent="0">
              <a:buNone/>
            </a:pPr>
            <a:endParaRPr lang="en-US" dirty="0"/>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9650" y="1788514"/>
            <a:ext cx="451493" cy="451493"/>
          </a:xfrm>
          <a:prstGeom prst="rect">
            <a:avLst/>
          </a:prstGeom>
        </p:spPr>
      </p:pic>
    </p:spTree>
    <p:custDataLst>
      <p:tags r:id="rId1"/>
    </p:custDataLst>
    <p:extLst>
      <p:ext uri="{BB962C8B-B14F-4D97-AF65-F5344CB8AC3E}">
        <p14:creationId xmlns:p14="http://schemas.microsoft.com/office/powerpoint/2010/main" val="1994583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Effect transition="in" filter="fade">
                                      <p:cBhvr>
                                        <p:cTn id="17" dur="500"/>
                                        <p:tgtEl>
                                          <p:spTgt spid="18">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5" end="5"/>
                                            </p:txEl>
                                          </p:spTgt>
                                        </p:tgtEl>
                                        <p:attrNameLst>
                                          <p:attrName>style.visibility</p:attrName>
                                        </p:attrNameLst>
                                      </p:cBhvr>
                                      <p:to>
                                        <p:strVal val="visible"/>
                                      </p:to>
                                    </p:set>
                                    <p:animEffect transition="in" filter="fade">
                                      <p:cBhvr>
                                        <p:cTn id="20" dur="500"/>
                                        <p:tgtEl>
                                          <p:spTgt spid="18">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animEffect transition="in" filter="fade">
                                      <p:cBhvr>
                                        <p:cTn id="23" dur="500"/>
                                        <p:tgtEl>
                                          <p:spTgt spid="1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xEl>
                                              <p:pRg st="7" end="7"/>
                                            </p:txEl>
                                          </p:spTgt>
                                        </p:tgtEl>
                                        <p:attrNameLst>
                                          <p:attrName>style.visibility</p:attrName>
                                        </p:attrNameLst>
                                      </p:cBhvr>
                                      <p:to>
                                        <p:strVal val="visible"/>
                                      </p:to>
                                    </p:set>
                                    <p:animEffect transition="in" filter="fade">
                                      <p:cBhvr>
                                        <p:cTn id="26"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6C21FBC-1C4E-46F3-9DB8-3BDCC36DC021}"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Distinguishing is hard</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sp>
        <p:nvSpPr>
          <p:cNvPr id="44" name="Down Arrow 43"/>
          <p:cNvSpPr/>
          <p:nvPr/>
        </p:nvSpPr>
        <p:spPr>
          <a:xfrm rot="5400000">
            <a:off x="7915009" y="-625110"/>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rot="5400000" flipV="1">
            <a:off x="7970310" y="-82919"/>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rved Left Arrow 45"/>
          <p:cNvSpPr/>
          <p:nvPr/>
        </p:nvSpPr>
        <p:spPr>
          <a:xfrm>
            <a:off x="5801323" y="2699205"/>
            <a:ext cx="914400" cy="3067490"/>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urved Left Arrow 46"/>
          <p:cNvSpPr/>
          <p:nvPr/>
        </p:nvSpPr>
        <p:spPr>
          <a:xfrm flipV="1">
            <a:off x="7194228" y="2662636"/>
            <a:ext cx="914400" cy="2940892"/>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0" name="Rounded Rectangle 49"/>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ounded Rectangle 50"/>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2" name="Rounded Rectangle 51"/>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4" name="Rounded Rectangle 53"/>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5" name="Group 54"/>
          <p:cNvGrpSpPr/>
          <p:nvPr/>
        </p:nvGrpSpPr>
        <p:grpSpPr>
          <a:xfrm>
            <a:off x="2251513" y="1414656"/>
            <a:ext cx="1295284" cy="585294"/>
            <a:chOff x="4041004" y="1427875"/>
            <a:chExt cx="1295284" cy="585294"/>
          </a:xfrm>
        </p:grpSpPr>
        <p:sp>
          <p:nvSpPr>
            <p:cNvPr id="56" name="Rounded Rectangle 55"/>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58" name="Rounded Rectangle 5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ounded Rectangle 5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0" name="Rounded Rectangle 5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2" name="Rounded Rectangle 6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3" name="Group 62"/>
          <p:cNvGrpSpPr/>
          <p:nvPr/>
        </p:nvGrpSpPr>
        <p:grpSpPr>
          <a:xfrm>
            <a:off x="2254611" y="4401831"/>
            <a:ext cx="1295284" cy="585294"/>
            <a:chOff x="4041004" y="4401831"/>
            <a:chExt cx="1295284" cy="585294"/>
          </a:xfrm>
        </p:grpSpPr>
        <p:sp>
          <p:nvSpPr>
            <p:cNvPr id="64" name="Rounded Rectangle 63"/>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904263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3/7/2021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23850" y="2024064"/>
                <a:ext cx="11537950" cy="4529136"/>
              </a:xfrm>
            </p:spPr>
            <p:txBody>
              <a:bodyPr/>
              <a:lstStyle/>
              <a:p>
                <a:r>
                  <a:rPr lang="en-US" dirty="0"/>
                  <a:t>Real-world attack scenario</a:t>
                </a:r>
              </a:p>
              <a:p>
                <a:pPr lvl="1"/>
                <a:r>
                  <a:rPr lang="en-US" dirty="0"/>
                  <a:t>Geographically separated</a:t>
                </a:r>
              </a:p>
              <a:p>
                <a:pPr lvl="1"/>
                <a:r>
                  <a:rPr lang="en-US" dirty="0"/>
                  <a:t>Multi-hop network</a:t>
                </a:r>
              </a:p>
              <a:p>
                <a:pPr lvl="1"/>
                <a:endParaRPr lang="en-US" dirty="0"/>
              </a:p>
              <a:p>
                <a:r>
                  <a:rPr lang="en-US" dirty="0"/>
                  <a:t>1-meter Ethernet connection</a:t>
                </a:r>
              </a:p>
              <a:p>
                <a:r>
                  <a:rPr lang="en-US" dirty="0"/>
                  <a:t>Instant computation</a:t>
                </a:r>
              </a:p>
              <a:p>
                <a:r>
                  <a:rPr lang="en-US" dirty="0"/>
                  <a:t>Zero-latency NIC</a:t>
                </a:r>
              </a:p>
              <a:p>
                <a:pPr lvl="1"/>
                <a:endParaRPr lang="en-US" dirty="0"/>
              </a:p>
              <a:p>
                <a:r>
                  <a:rPr lang="en-US" dirty="0"/>
                  <a:t>Ping flood mode</a:t>
                </a:r>
              </a:p>
              <a:p>
                <a:pPr lvl="1"/>
                <a:r>
                  <a:rPr lang="en-US" dirty="0"/>
                  <a:t>Fill up the OS network buffer</a:t>
                </a:r>
              </a:p>
              <a:p>
                <a:pPr lvl="1"/>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pPr marL="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23850" y="2024064"/>
                <a:ext cx="11537950" cy="4529136"/>
              </a:xfrm>
              <a:blipFill>
                <a:blip r:embed="rId5"/>
                <a:stretch>
                  <a:fillRect l="-264" t="-1884"/>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5D12A8E-17C1-4F23-8CB5-D3EEA049A3FF}"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p:cNvSpPr>
            <a:spLocks noGrp="1"/>
          </p:cNvSpPr>
          <p:nvPr>
            <p:ph type="title"/>
          </p:nvPr>
        </p:nvSpPr>
        <p:spPr/>
        <p:txBody>
          <a:bodyPr/>
          <a:lstStyle/>
          <a:p>
            <a:r>
              <a:rPr lang="en-US" dirty="0"/>
              <a:t>Simulating a Powerful Attacker</a:t>
            </a:r>
          </a:p>
        </p:txBody>
      </p:sp>
    </p:spTree>
    <p:custDataLst>
      <p:tags r:id="rId1"/>
    </p:custDataLst>
    <p:extLst>
      <p:ext uri="{BB962C8B-B14F-4D97-AF65-F5344CB8AC3E}">
        <p14:creationId xmlns:p14="http://schemas.microsoft.com/office/powerpoint/2010/main" val="743851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fade">
                                      <p:cBhvr>
                                        <p:cTn id="36" dur="500"/>
                                        <p:tgtEl>
                                          <p:spTgt spid="2">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animEffect transition="in" filter="fade">
                                      <p:cBhvr>
                                        <p:cTn id="39"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3/7/2021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Evaluation: Setup</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Fully implemented</a:t>
            </a:r>
          </a:p>
          <a:p>
            <a:endParaRPr lang="en-US" dirty="0"/>
          </a:p>
          <a:p>
            <a:r>
              <a:rPr lang="en-US" dirty="0"/>
              <a:t>ProximiKey based on </a:t>
            </a:r>
            <a:r>
              <a:rPr lang="en-US" b="1" dirty="0"/>
              <a:t>Cypress EZ-USB FX3</a:t>
            </a:r>
          </a:p>
          <a:p>
            <a:endParaRPr lang="en-US" b="1" dirty="0"/>
          </a:p>
          <a:p>
            <a:r>
              <a:rPr lang="en-US" dirty="0"/>
              <a:t>ProximiTEE API  </a:t>
            </a:r>
          </a:p>
          <a:p>
            <a:endParaRPr lang="en-US" dirty="0"/>
          </a:p>
          <a:p>
            <a:r>
              <a:rPr lang="en-US" dirty="0" err="1"/>
              <a:t>Hotcalls</a:t>
            </a:r>
            <a:r>
              <a:rPr lang="en-US" dirty="0"/>
              <a:t> to avoid OCALLs and ECALLs</a:t>
            </a:r>
          </a:p>
          <a:p>
            <a:pPr lvl="1"/>
            <a:endParaRPr lang="en-US" b="1" dirty="0"/>
          </a:p>
          <a:p>
            <a:pPr marL="0" indent="0">
              <a:buNone/>
            </a:pPr>
            <a:endParaRPr lang="en-US" dirty="0"/>
          </a:p>
        </p:txBody>
      </p:sp>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6" end="6"/>
                                            </p:txEl>
                                          </p:spTgt>
                                        </p:tgtEl>
                                        <p:attrNameLst>
                                          <p:attrName>style.visibility</p:attrName>
                                        </p:attrNameLst>
                                      </p:cBhvr>
                                      <p:to>
                                        <p:strVal val="visible"/>
                                      </p:to>
                                    </p:set>
                                    <p:animEffect transition="in" filter="fade">
                                      <p:cBhvr>
                                        <p:cTn id="27" dur="500"/>
                                        <p:tgtEl>
                                          <p:spTgt spid="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3/7/2021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3/7/2021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75</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3/7/2021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76</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3/7/2021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3/7/2021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cxnSpLocks/>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3/7/2021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B008F-6781-43D5-B2F8-98730680182D}"/>
              </a:ext>
            </a:extLst>
          </p:cNvPr>
          <p:cNvSpPr>
            <a:spLocks noGrp="1"/>
          </p:cNvSpPr>
          <p:nvPr>
            <p:ph idx="1"/>
          </p:nvPr>
        </p:nvSpPr>
        <p:spPr/>
        <p:txBody>
          <a:bodyPr/>
          <a:lstStyle/>
          <a:p>
            <a:r>
              <a:rPr lang="en-US" dirty="0"/>
              <a:t>Type I : Sensors</a:t>
            </a:r>
          </a:p>
          <a:p>
            <a:endParaRPr lang="en-US" sz="1600" dirty="0"/>
          </a:p>
          <a:p>
            <a:pPr lvl="1"/>
            <a:r>
              <a:rPr lang="en-US" dirty="0"/>
              <a:t>Remote attacker</a:t>
            </a:r>
          </a:p>
          <a:p>
            <a:pPr lvl="1"/>
            <a:endParaRPr lang="en-US" dirty="0"/>
          </a:p>
          <a:p>
            <a:pPr lvl="1"/>
            <a:endParaRPr lang="en-US" dirty="0"/>
          </a:p>
          <a:p>
            <a:pPr lvl="1"/>
            <a:endParaRPr lang="en-US" dirty="0"/>
          </a:p>
          <a:p>
            <a:r>
              <a:rPr lang="en-US" dirty="0"/>
              <a:t>Type II : Compute Devices</a:t>
            </a:r>
          </a:p>
          <a:p>
            <a:pPr lvl="1"/>
            <a:endParaRPr lang="en-US" sz="1600" dirty="0"/>
          </a:p>
          <a:p>
            <a:pPr lvl="1"/>
            <a:r>
              <a:rPr lang="en-US" dirty="0"/>
              <a:t>Local physical attacker</a:t>
            </a:r>
          </a:p>
        </p:txBody>
      </p:sp>
      <p:sp>
        <p:nvSpPr>
          <p:cNvPr id="3" name="Date Placeholder 2">
            <a:extLst>
              <a:ext uri="{FF2B5EF4-FFF2-40B4-BE49-F238E27FC236}">
                <a16:creationId xmlns:a16="http://schemas.microsoft.com/office/drawing/2014/main" id="{A0D615E4-79FF-4394-85C6-DE6E33D2E369}"/>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4AEB036E-07CC-46CE-951B-F319CB85E809}"/>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3B7B5E9F-B8B1-427F-94A6-94863C1B3764}"/>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EA8951C7-AAA8-436D-A45A-E48F0A9282B0}"/>
              </a:ext>
            </a:extLst>
          </p:cNvPr>
          <p:cNvSpPr>
            <a:spLocks noGrp="1"/>
          </p:cNvSpPr>
          <p:nvPr>
            <p:ph type="title"/>
          </p:nvPr>
        </p:nvSpPr>
        <p:spPr/>
        <p:txBody>
          <a:bodyPr/>
          <a:lstStyle/>
          <a:p>
            <a:r>
              <a:rPr lang="en-US" dirty="0"/>
              <a:t>Attacker model</a:t>
            </a:r>
          </a:p>
        </p:txBody>
      </p:sp>
      <p:pic>
        <p:nvPicPr>
          <p:cNvPr id="8" name="Picture 7">
            <a:extLst>
              <a:ext uri="{FF2B5EF4-FFF2-40B4-BE49-F238E27FC236}">
                <a16:creationId xmlns:a16="http://schemas.microsoft.com/office/drawing/2014/main" id="{50103DCC-3DD3-4218-9951-1E0907FAC0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0391" y="1936278"/>
            <a:ext cx="761695" cy="761695"/>
          </a:xfrm>
          <a:prstGeom prst="rect">
            <a:avLst/>
          </a:prstGeom>
        </p:spPr>
      </p:pic>
      <p:pic>
        <p:nvPicPr>
          <p:cNvPr id="10" name="Picture 9">
            <a:extLst>
              <a:ext uri="{FF2B5EF4-FFF2-40B4-BE49-F238E27FC236}">
                <a16:creationId xmlns:a16="http://schemas.microsoft.com/office/drawing/2014/main" id="{FEAA958A-08A7-4063-A87A-46A677B2D7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7536" y="1828766"/>
            <a:ext cx="877269" cy="877269"/>
          </a:xfrm>
          <a:prstGeom prst="rect">
            <a:avLst/>
          </a:prstGeom>
        </p:spPr>
      </p:pic>
      <p:pic>
        <p:nvPicPr>
          <p:cNvPr id="14" name="Picture 13">
            <a:extLst>
              <a:ext uri="{FF2B5EF4-FFF2-40B4-BE49-F238E27FC236}">
                <a16:creationId xmlns:a16="http://schemas.microsoft.com/office/drawing/2014/main" id="{6E93004C-A248-4BA2-992A-CEF31AD5E6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6419" y="1912034"/>
            <a:ext cx="685495" cy="685495"/>
          </a:xfrm>
          <a:prstGeom prst="rect">
            <a:avLst/>
          </a:prstGeom>
        </p:spPr>
      </p:pic>
      <p:grpSp>
        <p:nvGrpSpPr>
          <p:cNvPr id="17" name="Group 16">
            <a:extLst>
              <a:ext uri="{FF2B5EF4-FFF2-40B4-BE49-F238E27FC236}">
                <a16:creationId xmlns:a16="http://schemas.microsoft.com/office/drawing/2014/main" id="{544A3571-C719-404D-BB2D-E1E70F21ECFF}"/>
              </a:ext>
            </a:extLst>
          </p:cNvPr>
          <p:cNvGrpSpPr/>
          <p:nvPr/>
        </p:nvGrpSpPr>
        <p:grpSpPr>
          <a:xfrm>
            <a:off x="7625409" y="1601181"/>
            <a:ext cx="685801" cy="1031829"/>
            <a:chOff x="7430988" y="1604996"/>
            <a:chExt cx="685801" cy="1031829"/>
          </a:xfrm>
        </p:grpSpPr>
        <p:pic>
          <p:nvPicPr>
            <p:cNvPr id="12" name="Picture 11">
              <a:extLst>
                <a:ext uri="{FF2B5EF4-FFF2-40B4-BE49-F238E27FC236}">
                  <a16:creationId xmlns:a16="http://schemas.microsoft.com/office/drawing/2014/main" id="{1081517A-2B91-4F9D-9880-12491A159E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9589" y="2179625"/>
              <a:ext cx="457200" cy="457200"/>
            </a:xfrm>
            <a:prstGeom prst="rect">
              <a:avLst/>
            </a:prstGeom>
          </p:spPr>
        </p:pic>
        <p:pic>
          <p:nvPicPr>
            <p:cNvPr id="16" name="Picture 15">
              <a:extLst>
                <a:ext uri="{FF2B5EF4-FFF2-40B4-BE49-F238E27FC236}">
                  <a16:creationId xmlns:a16="http://schemas.microsoft.com/office/drawing/2014/main" id="{0A6E812C-9A6D-48B3-8C4A-70E45CB39E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135931">
              <a:off x="7430988" y="1604996"/>
              <a:ext cx="457200" cy="457200"/>
            </a:xfrm>
            <a:prstGeom prst="rect">
              <a:avLst/>
            </a:prstGeom>
          </p:spPr>
        </p:pic>
      </p:grpSp>
      <p:pic>
        <p:nvPicPr>
          <p:cNvPr id="18" name="Picture 17">
            <a:extLst>
              <a:ext uri="{FF2B5EF4-FFF2-40B4-BE49-F238E27FC236}">
                <a16:creationId xmlns:a16="http://schemas.microsoft.com/office/drawing/2014/main" id="{FBADF9B3-022C-42A9-B942-7A013633F7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5848058" y="4214985"/>
            <a:ext cx="877268" cy="877268"/>
          </a:xfrm>
          <a:prstGeom prst="rect">
            <a:avLst/>
          </a:prstGeom>
        </p:spPr>
      </p:pic>
      <p:pic>
        <p:nvPicPr>
          <p:cNvPr id="19" name="Picture 18">
            <a:extLst>
              <a:ext uri="{FF2B5EF4-FFF2-40B4-BE49-F238E27FC236}">
                <a16:creationId xmlns:a16="http://schemas.microsoft.com/office/drawing/2014/main" id="{CF46C334-9D67-4CDE-AD8D-DE8E8EEC7D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65305" y="4261952"/>
            <a:ext cx="767247" cy="767247"/>
          </a:xfrm>
          <a:prstGeom prst="rect">
            <a:avLst/>
          </a:prstGeom>
        </p:spPr>
      </p:pic>
      <p:pic>
        <p:nvPicPr>
          <p:cNvPr id="21" name="Picture 20">
            <a:extLst>
              <a:ext uri="{FF2B5EF4-FFF2-40B4-BE49-F238E27FC236}">
                <a16:creationId xmlns:a16="http://schemas.microsoft.com/office/drawing/2014/main" id="{652E364D-C943-4F60-B5B3-F4E017C5422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50790" y="4401497"/>
            <a:ext cx="619986" cy="619986"/>
          </a:xfrm>
          <a:prstGeom prst="rect">
            <a:avLst/>
          </a:prstGeom>
        </p:spPr>
      </p:pic>
    </p:spTree>
    <p:extLst>
      <p:ext uri="{BB962C8B-B14F-4D97-AF65-F5344CB8AC3E}">
        <p14:creationId xmlns:p14="http://schemas.microsoft.com/office/powerpoint/2010/main" val="2630971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p:txBody>
          <a:bodyPr/>
          <a:lstStyle/>
          <a:p>
            <a:r>
              <a:rPr lang="en-US" dirty="0"/>
              <a:t>Platform-wide enclave</a:t>
            </a:r>
          </a:p>
          <a:p>
            <a:endParaRPr lang="en-US" dirty="0"/>
          </a:p>
          <a:p>
            <a:r>
              <a:rPr lang="en-US" dirty="0"/>
              <a:t>Three types of enclave</a:t>
            </a:r>
          </a:p>
          <a:p>
            <a:pPr lvl="1"/>
            <a:r>
              <a:rPr lang="en-US" dirty="0"/>
              <a:t>Application enclave</a:t>
            </a:r>
          </a:p>
          <a:p>
            <a:pPr lvl="1"/>
            <a:r>
              <a:rPr lang="en-US" dirty="0"/>
              <a:t>Controller enclave</a:t>
            </a:r>
          </a:p>
          <a:p>
            <a:pPr lvl="2"/>
            <a:r>
              <a:rPr lang="en-US" dirty="0"/>
              <a:t>Multi app isolation</a:t>
            </a:r>
          </a:p>
          <a:p>
            <a:pPr lvl="2"/>
            <a:r>
              <a:rPr lang="en-US" dirty="0"/>
              <a:t>Policy enforcement</a:t>
            </a:r>
          </a:p>
          <a:p>
            <a:pPr lvl="1"/>
            <a:r>
              <a:rPr lang="en-US" dirty="0"/>
              <a:t>Firmware enclave</a:t>
            </a:r>
          </a:p>
          <a:p>
            <a:pPr lvl="1"/>
            <a:endParaRPr lang="en-US" dirty="0"/>
          </a:p>
          <a:p>
            <a:r>
              <a:rPr lang="en-US" dirty="0"/>
              <a:t>Communication over shared memory</a:t>
            </a:r>
          </a:p>
          <a:p>
            <a:pPr lvl="1"/>
            <a:r>
              <a:rPr lang="en-US" dirty="0"/>
              <a:t>Enclave: EPC + shared buffer </a:t>
            </a:r>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a:t>
            </a:r>
          </a:p>
        </p:txBody>
      </p:sp>
      <p:grpSp>
        <p:nvGrpSpPr>
          <p:cNvPr id="35" name="Group 34">
            <a:extLst>
              <a:ext uri="{FF2B5EF4-FFF2-40B4-BE49-F238E27FC236}">
                <a16:creationId xmlns:a16="http://schemas.microsoft.com/office/drawing/2014/main" id="{35FD6EF6-2A63-459A-AFCF-BC5DD696E52A}"/>
              </a:ext>
            </a:extLst>
          </p:cNvPr>
          <p:cNvGrpSpPr/>
          <p:nvPr/>
        </p:nvGrpSpPr>
        <p:grpSpPr>
          <a:xfrm>
            <a:off x="8190723" y="3524263"/>
            <a:ext cx="3161043" cy="2584352"/>
            <a:chOff x="7559973" y="1219200"/>
            <a:chExt cx="3935677" cy="3217664"/>
          </a:xfrm>
        </p:grpSpPr>
        <p:grpSp>
          <p:nvGrpSpPr>
            <p:cNvPr id="7" name="Group 6">
              <a:extLst>
                <a:ext uri="{FF2B5EF4-FFF2-40B4-BE49-F238E27FC236}">
                  <a16:creationId xmlns:a16="http://schemas.microsoft.com/office/drawing/2014/main" id="{8BDCD105-81FD-460E-BEFB-9063E4AE40AE}"/>
                </a:ext>
              </a:extLst>
            </p:cNvPr>
            <p:cNvGrpSpPr/>
            <p:nvPr/>
          </p:nvGrpSpPr>
          <p:grpSpPr>
            <a:xfrm>
              <a:off x="7559973" y="1967217"/>
              <a:ext cx="3794981" cy="2469647"/>
              <a:chOff x="3842507" y="2625217"/>
              <a:chExt cx="2354988" cy="1508625"/>
            </a:xfrm>
          </p:grpSpPr>
          <p:pic>
            <p:nvPicPr>
              <p:cNvPr id="8" name="Picture 7">
                <a:extLst>
                  <a:ext uri="{FF2B5EF4-FFF2-40B4-BE49-F238E27FC236}">
                    <a16:creationId xmlns:a16="http://schemas.microsoft.com/office/drawing/2014/main" id="{B61B57A8-2742-4860-85A4-349925A2F9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9" name="Picture 8">
                <a:extLst>
                  <a:ext uri="{FF2B5EF4-FFF2-40B4-BE49-F238E27FC236}">
                    <a16:creationId xmlns:a16="http://schemas.microsoft.com/office/drawing/2014/main" id="{3A63CF3E-1494-4103-A0A8-5A5DC28E9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0" name="Picture 9">
                <a:extLst>
                  <a:ext uri="{FF2B5EF4-FFF2-40B4-BE49-F238E27FC236}">
                    <a16:creationId xmlns:a16="http://schemas.microsoft.com/office/drawing/2014/main" id="{308D9D72-BBC0-4B74-B3A3-8705AD9462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1" name="Rectangle 10">
                <a:extLst>
                  <a:ext uri="{FF2B5EF4-FFF2-40B4-BE49-F238E27FC236}">
                    <a16:creationId xmlns:a16="http://schemas.microsoft.com/office/drawing/2014/main" id="{BB3CCFAB-A7D1-41FD-A3A7-A02F9FF3FC6A}"/>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2" name="Rectangle 11">
                <a:extLst>
                  <a:ext uri="{FF2B5EF4-FFF2-40B4-BE49-F238E27FC236}">
                    <a16:creationId xmlns:a16="http://schemas.microsoft.com/office/drawing/2014/main" id="{E760ECC6-B8B0-4417-A689-80D796D9C507}"/>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3" name="Isosceles Triangle 12">
                <a:extLst>
                  <a:ext uri="{FF2B5EF4-FFF2-40B4-BE49-F238E27FC236}">
                    <a16:creationId xmlns:a16="http://schemas.microsoft.com/office/drawing/2014/main" id="{CAA68FCF-2049-4FDC-972D-D58C3FA41474}"/>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4EE7DBAB-8D0C-4A9F-8010-21B7A3C1A63C}"/>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5A96A3A-4337-4F82-A377-5B07126D247F}"/>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D4E50ED0-4804-4F7B-94FD-5BBED40C1ECC}"/>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F00DE0E6-377A-4314-9E13-F0244219624C}"/>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EA65AB8-1062-4C00-80E5-CB0AEF40C999}"/>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2FA9F8-B49B-4772-B9B9-DB468F28CB27}"/>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D06EBCA8-4CD1-4452-9D81-FFE2052A963F}"/>
                  </a:ext>
                </a:extLst>
              </p:cNvPr>
              <p:cNvCxnSpPr>
                <a:stCxn id="8" idx="2"/>
                <a:endCxn id="14"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E0C1F89E-FEB5-4F84-B9B6-5A460497ADFB}"/>
                  </a:ext>
                </a:extLst>
              </p:cNvPr>
              <p:cNvCxnSpPr>
                <a:stCxn id="8" idx="2"/>
                <a:endCxn id="13"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48F6FCF-39FE-4C55-8645-EB9E1F1C6E0A}"/>
                  </a:ext>
                </a:extLst>
              </p:cNvPr>
              <p:cNvCxnSpPr>
                <a:stCxn id="9" idx="2"/>
                <a:endCxn id="14"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2297A50-A8CC-467E-AAAD-EF05197AC389}"/>
                  </a:ext>
                </a:extLst>
              </p:cNvPr>
              <p:cNvCxnSpPr>
                <a:stCxn id="9" idx="2"/>
                <a:endCxn id="13"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CAC577C-D060-4E44-8CC1-DE6E74109A11}"/>
                  </a:ext>
                </a:extLst>
              </p:cNvPr>
              <p:cNvCxnSpPr>
                <a:stCxn id="9"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909588E-F61A-465B-8372-EF26D177A700}"/>
                  </a:ext>
                </a:extLst>
              </p:cNvPr>
              <p:cNvCxnSpPr>
                <a:stCxn id="9"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711D267-60C0-4E29-98ED-2CB1D3C183DF}"/>
                  </a:ext>
                </a:extLst>
              </p:cNvPr>
              <p:cNvCxnSpPr>
                <a:stCxn id="10"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C8E0278-1CEC-4BFD-BC3D-BDEA4056AE78}"/>
                  </a:ext>
                </a:extLst>
              </p:cNvPr>
              <p:cNvCxnSpPr>
                <a:stCxn id="10"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792E4E1-A0B9-48E7-AB97-94885B36B55A}"/>
                  </a:ext>
                </a:extLst>
              </p:cNvPr>
              <p:cNvCxnSpPr>
                <a:stCxn id="9" idx="2"/>
                <a:endCxn id="17"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C5F4D89-0E84-4940-9C4C-49322F79E0B1}"/>
                  </a:ext>
                </a:extLst>
              </p:cNvPr>
              <p:cNvCxnSpPr>
                <a:stCxn id="9" idx="2"/>
                <a:endCxn id="16"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9FB4B75-6CEC-419C-9F0C-6181DB2CFED1}"/>
                  </a:ext>
                </a:extLst>
              </p:cNvPr>
              <p:cNvCxnSpPr>
                <a:stCxn id="10" idx="2"/>
                <a:endCxn id="16"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A8FAA9D-C819-4C9C-A118-BFE41521402F}"/>
                  </a:ext>
                </a:extLst>
              </p:cNvPr>
              <p:cNvCxnSpPr>
                <a:stCxn id="10" idx="2"/>
                <a:endCxn id="16"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819E7BB3-CF6B-4E43-B939-CF8D5802D486}"/>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33" name="Rectangle 32">
              <a:extLst>
                <a:ext uri="{FF2B5EF4-FFF2-40B4-BE49-F238E27FC236}">
                  <a16:creationId xmlns:a16="http://schemas.microsoft.com/office/drawing/2014/main" id="{A0230585-3E17-4AF8-BD91-2380BD344480}"/>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34" name="Rectangle 33">
              <a:extLst>
                <a:ext uri="{FF2B5EF4-FFF2-40B4-BE49-F238E27FC236}">
                  <a16:creationId xmlns:a16="http://schemas.microsoft.com/office/drawing/2014/main" id="{8EA78E75-D922-4714-BAAB-6EAB08FAAA54}"/>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pic>
        <p:nvPicPr>
          <p:cNvPr id="38" name="Picture 37">
            <a:extLst>
              <a:ext uri="{FF2B5EF4-FFF2-40B4-BE49-F238E27FC236}">
                <a16:creationId xmlns:a16="http://schemas.microsoft.com/office/drawing/2014/main" id="{07114A31-F32A-4715-9CB7-3C1E2EE748B9}"/>
              </a:ext>
            </a:extLst>
          </p:cNvPr>
          <p:cNvPicPr>
            <a:picLocks noChangeAspect="1"/>
          </p:cNvPicPr>
          <p:nvPr/>
        </p:nvPicPr>
        <p:blipFill>
          <a:blip r:embed="rId5"/>
          <a:stretch>
            <a:fillRect/>
          </a:stretch>
        </p:blipFill>
        <p:spPr>
          <a:xfrm>
            <a:off x="8190723" y="880345"/>
            <a:ext cx="3031788" cy="2203153"/>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8"/>
                                        </p:tgtEl>
                                      </p:cBhvr>
                                    </p:animEffect>
                                    <p:set>
                                      <p:cBhvr>
                                        <p:cTn id="36" dur="1" fill="hold">
                                          <p:stCondLst>
                                            <p:cond delay="499"/>
                                          </p:stCondLst>
                                        </p:cTn>
                                        <p:tgtEl>
                                          <p:spTgt spid="38"/>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1788419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673806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3/7/2021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370441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4038875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102661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926303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p:txBody>
              <a:bodyPr/>
              <a:lstStyle/>
              <a:p>
                <a:r>
                  <a:rPr lang="en-US" dirty="0"/>
                  <a:t>Additional enclaves states</a:t>
                </a:r>
              </a:p>
              <a:p>
                <a:pPr lvl="1"/>
                <a:r>
                  <a:rPr lang="en-US" dirty="0"/>
                  <a:t>Based on moving ownership</a:t>
                </a:r>
              </a:p>
              <a:p>
                <a:pPr lvl="1"/>
                <a:r>
                  <a:rPr lang="en-US" dirty="0"/>
                  <a:t>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sub>
                    </m:sSub>
                  </m:oMath>
                </a14:m>
                <a:endParaRPr lang="en-US" dirty="0"/>
              </a:p>
              <a:p>
                <a:pPr lvl="2"/>
                <a:r>
                  <a:rPr lang="en-US" dirty="0"/>
                  <a:t>Device tree by the zero-stage bootloader</a:t>
                </a:r>
              </a:p>
              <a:p>
                <a:pPr lvl="1"/>
                <a:r>
                  <a:rPr lang="en-US" dirty="0"/>
                  <a:t>Disconnect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i="1">
                            <a:latin typeface="Cambria Math" panose="02040503050406030204" pitchFamily="18" charset="0"/>
                          </a:rPr>
                          <m:t>}</m:t>
                        </m:r>
                      </m:sub>
                    </m:sSub>
                  </m:oMath>
                </a14:m>
                <a:endParaRPr lang="en-US" dirty="0"/>
              </a:p>
              <a:p>
                <a:pPr lvl="1"/>
                <a:endParaRPr lang="en-US" dirty="0"/>
              </a:p>
              <a:p>
                <a:r>
                  <a:rPr lang="en-US" dirty="0"/>
                  <a:t>Two types of disconnect</a:t>
                </a:r>
              </a:p>
              <a:p>
                <a:pPr lvl="1"/>
                <a:r>
                  <a:rPr lang="en-US" dirty="0"/>
                  <a:t>Synchronous</a:t>
                </a:r>
              </a:p>
              <a:p>
                <a:pPr lvl="1"/>
                <a:r>
                  <a:rPr lang="en-US" dirty="0"/>
                  <a:t>Asynchronous</a:t>
                </a:r>
              </a:p>
              <a:p>
                <a:pPr lvl="1"/>
                <a:r>
                  <a:rPr lang="en-US" dirty="0"/>
                  <a:t>Zeros out all the internal states</a:t>
                </a:r>
              </a:p>
            </p:txBody>
          </p:sp>
        </mc:Choice>
        <mc:Fallback xmlns="">
          <p:sp>
            <p:nvSpPr>
              <p:cNvPr id="2" name="Content Placeholder 1">
                <a:extLst>
                  <a:ext uri="{FF2B5EF4-FFF2-40B4-BE49-F238E27FC236}">
                    <a16:creationId xmlns:a16="http://schemas.microsoft.com/office/drawing/2014/main" id="{500F1F09-6165-4BCA-BE23-B20AF5765A61}"/>
                  </a:ext>
                </a:extLst>
              </p:cNvPr>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692818" cy="307777"/>
            </a:xfrm>
            <a:prstGeom prst="rect">
              <a:avLst/>
            </a:prstGeom>
            <a:solidFill>
              <a:schemeClr val="bg1"/>
            </a:solidFill>
          </p:spPr>
          <p:txBody>
            <a:bodyPr wrap="none" rtlCol="0">
              <a:spAutoFit/>
            </a:bodyPr>
            <a:lstStyle/>
            <a:p>
              <a:r>
                <a:rPr lang="en-US" sz="1400" dirty="0"/>
                <a:t>Attach</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108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pPr lvl="1"/>
                <a:r>
                  <a:rPr lang="en-US" dirty="0"/>
                  <a:t>Abstraction layer on enclaves</a:t>
                </a:r>
              </a:p>
              <a:p>
                <a:pPr lvl="1"/>
                <a:r>
                  <a:rPr lang="en-US" dirty="0"/>
                  <a:t>Distributed over CPU cores, external hardware …</a:t>
                </a:r>
              </a:p>
              <a:p>
                <a:r>
                  <a:rPr lang="en-US" dirty="0"/>
                  <a:t>Shared memory communication</a:t>
                </a:r>
              </a:p>
              <a:p>
                <a:pPr lvl="1"/>
                <a:r>
                  <a:rPr lang="en-US" dirty="0"/>
                  <a:t>Tighter control over interaction</a:t>
                </a:r>
              </a:p>
              <a:p>
                <a:pPr lvl="1"/>
                <a:r>
                  <a:rPr lang="en-US" dirty="0"/>
                  <a:t>PMP ensures isolation</a:t>
                </a:r>
              </a:p>
              <a:p>
                <a:r>
                  <a:rPr lang="en-US" dirty="0"/>
                  <a:t>Platform awareness</a:t>
                </a:r>
              </a:p>
              <a:p>
                <a:pPr lvl="1"/>
                <a:r>
                  <a:rPr lang="en-US" dirty="0"/>
                  <a:t>Lifecycle events: adapt with flexible hardware</a:t>
                </a:r>
              </a:p>
              <a:p>
                <a:r>
                  <a:rPr lang="en-US" dirty="0"/>
                  <a:t>Platform-wide attestation</a:t>
                </a:r>
              </a:p>
              <a:p>
                <a:pPr lvl="1"/>
                <a:r>
                  <a:rPr lang="en-US" dirty="0"/>
                  <a:t>Measurement + communication parameters</a:t>
                </a:r>
              </a:p>
              <a:p>
                <a:pPr lvl="1"/>
                <a:r>
                  <a:rPr lang="en-US" dirty="0"/>
                  <a:t>Least privilege on hardware TCB </a:t>
                </a:r>
                <a14:m>
                  <m:oMath xmlns:m="http://schemas.openxmlformats.org/officeDocument/2006/math">
                    <m:r>
                      <a:rPr lang="en-US" b="0" i="1" smtClean="0">
                        <a:latin typeface="Cambria Math" panose="02040503050406030204" pitchFamily="18" charset="0"/>
                      </a:rPr>
                      <m:t>→</m:t>
                    </m:r>
                  </m:oMath>
                </a14:m>
                <a:r>
                  <a:rPr lang="en-US" dirty="0"/>
                  <a:t> only trust what you use (attest)</a:t>
                </a:r>
              </a:p>
              <a:p>
                <a:pPr marL="361950" lvl="1" indent="0">
                  <a:buNone/>
                </a:pPr>
                <a:r>
                  <a:rPr lang="en-US" dirty="0"/>
                  <a:t> </a:t>
                </a:r>
              </a:p>
            </p:txBody>
          </p:sp>
        </mc:Choice>
        <mc:Fallback xmlns="">
          <p:sp>
            <p:nvSpPr>
              <p:cNvPr id="2" name="Content Placeholder 1">
                <a:extLst>
                  <a:ext uri="{FF2B5EF4-FFF2-40B4-BE49-F238E27FC236}">
                    <a16:creationId xmlns:a16="http://schemas.microsoft.com/office/drawing/2014/main" id="{4C2D4752-AEA3-4411-A83C-54ECEC1E1E03}"/>
                  </a:ext>
                </a:extLst>
              </p:cNvPr>
              <p:cNvSpPr>
                <a:spLocks noGrp="1" noRot="1" noChangeAspect="1" noMove="1" noResize="1" noEditPoints="1" noAdjustHandles="1" noChangeArrowheads="1" noChangeShapeType="1" noTextEdit="1"/>
              </p:cNvSpPr>
              <p:nvPr>
                <p:ph idx="1"/>
              </p:nvPr>
            </p:nvSpPr>
            <p:spPr>
              <a:blipFill>
                <a:blip r:embed="rId2"/>
                <a:stretch>
                  <a:fillRect l="-264" t="-2026" b="-2171"/>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11" end="11"/>
                                            </p:txEl>
                                          </p:spTgt>
                                        </p:tgtEl>
                                        <p:attrNameLst>
                                          <p:attrName>style.visibility</p:attrName>
                                        </p:attrNameLst>
                                      </p:cBhvr>
                                      <p:to>
                                        <p:strVal val="visible"/>
                                      </p:to>
                                    </p:set>
                                    <p:animEffect transition="in" filter="fade">
                                      <p:cBhvr>
                                        <p:cTn id="46"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21336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4087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5933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50292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8445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32004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690336"/>
            <a:ext cx="3187724" cy="646331"/>
          </a:xfrm>
          <a:prstGeom prst="rect">
            <a:avLst/>
          </a:prstGeom>
          <a:noFill/>
        </p:spPr>
        <p:txBody>
          <a:bodyPr wrap="square" rtlCol="0">
            <a:spAutoFit/>
          </a:bodyPr>
          <a:lstStyle/>
          <a:p>
            <a:r>
              <a:rPr lang="en-US" dirty="0"/>
              <a:t>FPGA running application class RISC-V core with PMP</a:t>
            </a:r>
          </a:p>
        </p:txBody>
      </p:sp>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0" y="6446281"/>
            <a:ext cx="8610600" cy="369332"/>
          </a:xfrm>
          <a:prstGeom prst="rect">
            <a:avLst/>
          </a:prstGeom>
        </p:spPr>
        <p:txBody>
          <a:bodyPr wrap="square">
            <a:spAutoFit/>
          </a:bodyPr>
          <a:lstStyle/>
          <a:p>
            <a:r>
              <a:rPr lang="en-US" sz="600" dirty="0">
                <a:latin typeface="Arial" panose="020B0604020202020204" pitchFamily="34" charset="0"/>
              </a:rPr>
              <a:t>* Florian </a:t>
            </a:r>
            <a:r>
              <a:rPr lang="en-US" sz="600" dirty="0" err="1">
                <a:latin typeface="Arial" panose="020B0604020202020204" pitchFamily="34" charset="0"/>
              </a:rPr>
              <a:t>Zaruba</a:t>
            </a:r>
            <a:r>
              <a:rPr lang="en-US" sz="600" dirty="0">
                <a:latin typeface="Arial" panose="020B0604020202020204" pitchFamily="34" charset="0"/>
              </a:rPr>
              <a:t>, Fabian </a:t>
            </a:r>
            <a:r>
              <a:rPr lang="en-US" sz="600" dirty="0" err="1">
                <a:latin typeface="Arial" panose="020B0604020202020204" pitchFamily="34" charset="0"/>
              </a:rPr>
              <a:t>Schuiki</a:t>
            </a:r>
            <a:r>
              <a:rPr lang="en-US" sz="600" dirty="0">
                <a:latin typeface="Arial" panose="020B0604020202020204" pitchFamily="34" charset="0"/>
              </a:rPr>
              <a:t>, and Luca </a:t>
            </a:r>
            <a:r>
              <a:rPr lang="en-US" sz="600" dirty="0" err="1">
                <a:latin typeface="Arial" panose="020B0604020202020204" pitchFamily="34" charset="0"/>
              </a:rPr>
              <a:t>Benini</a:t>
            </a:r>
            <a:r>
              <a:rPr lang="en-US" sz="600" dirty="0">
                <a:latin typeface="Arial" panose="020B0604020202020204" pitchFamily="34" charset="0"/>
              </a:rPr>
              <a:t>. 2020. A 4096-core RISC-</a:t>
            </a:r>
            <a:r>
              <a:rPr lang="en-US" sz="600" dirty="0" err="1">
                <a:latin typeface="Arial" panose="020B0604020202020204" pitchFamily="34" charset="0"/>
              </a:rPr>
              <a:t>VChiplet</a:t>
            </a:r>
            <a:r>
              <a:rPr lang="en-US" sz="600" dirty="0">
                <a:latin typeface="Arial" panose="020B0604020202020204" pitchFamily="34" charset="0"/>
              </a:rPr>
              <a:t> Architecture for Ultra-efficient Floating-point Computing. In2020 </a:t>
            </a:r>
            <a:r>
              <a:rPr lang="en-US" sz="600" dirty="0" err="1">
                <a:latin typeface="Arial" panose="020B0604020202020204" pitchFamily="34" charset="0"/>
              </a:rPr>
              <a:t>IEEEHot</a:t>
            </a:r>
            <a:r>
              <a:rPr lang="en-US" sz="600" dirty="0">
                <a:latin typeface="Arial" panose="020B0604020202020204" pitchFamily="34" charset="0"/>
              </a:rPr>
              <a:t> Chips 32 Symposium (HCS). IEEE Computer Society, 1–24.</a:t>
            </a:r>
          </a:p>
          <a:p>
            <a:endParaRPr lang="en-US" sz="600" dirty="0">
              <a:latin typeface="Arial" panose="020B0604020202020204" pitchFamily="34" charset="0"/>
            </a:endParaRPr>
          </a:p>
          <a:p>
            <a:r>
              <a:rPr lang="en-US" sz="600" dirty="0"/>
              <a:t>** F. </a:t>
            </a:r>
            <a:r>
              <a:rPr lang="en-US" sz="600" dirty="0" err="1"/>
              <a:t>Zaruba</a:t>
            </a:r>
            <a:r>
              <a:rPr lang="en-US" sz="600" dirty="0"/>
              <a:t>, F. </a:t>
            </a:r>
            <a:r>
              <a:rPr lang="en-US" sz="600" dirty="0" err="1"/>
              <a:t>Schuiki</a:t>
            </a:r>
            <a:r>
              <a:rPr lang="en-US" sz="600" dirty="0"/>
              <a:t>, T. </a:t>
            </a:r>
            <a:r>
              <a:rPr lang="en-US" sz="600" dirty="0" err="1"/>
              <a:t>Hoefler</a:t>
            </a:r>
            <a:r>
              <a:rPr lang="en-US" sz="600" dirty="0"/>
              <a:t>, and L. </a:t>
            </a:r>
            <a:r>
              <a:rPr lang="en-US" sz="600" dirty="0" err="1"/>
              <a:t>Benini</a:t>
            </a:r>
            <a:r>
              <a:rPr lang="en-US" sz="600" dirty="0"/>
              <a:t>. 2020.Snitch: A </a:t>
            </a:r>
            <a:r>
              <a:rPr lang="en-US" sz="600" dirty="0" err="1"/>
              <a:t>tinyPseudo</a:t>
            </a:r>
            <a:r>
              <a:rPr lang="en-US" sz="600" dirty="0"/>
              <a:t> Dual-Issue Processor for Area and Energy Efficient </a:t>
            </a:r>
            <a:r>
              <a:rPr lang="en-US" sz="600" dirty="0" err="1"/>
              <a:t>Executionof</a:t>
            </a:r>
            <a:r>
              <a:rPr lang="en-US" sz="600" dirty="0"/>
              <a:t> Floating-Point Intensive </a:t>
            </a:r>
            <a:r>
              <a:rPr lang="en-US" sz="600" dirty="0" err="1"/>
              <a:t>Workloads.IEEE</a:t>
            </a:r>
            <a:r>
              <a:rPr lang="en-US" sz="600" dirty="0"/>
              <a:t> Trans. </a:t>
            </a:r>
            <a:r>
              <a:rPr lang="en-US" sz="600" dirty="0" err="1"/>
              <a:t>Comput</a:t>
            </a:r>
            <a:r>
              <a:rPr lang="en-US" sz="6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3/7/2021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17.8|1.8|10.9"/>
</p:tagLst>
</file>

<file path=ppt/tags/tag11.xml><?xml version="1.0" encoding="utf-8"?>
<p:tagLst xmlns:a="http://schemas.openxmlformats.org/drawingml/2006/main" xmlns:r="http://schemas.openxmlformats.org/officeDocument/2006/relationships" xmlns:p="http://schemas.openxmlformats.org/presentationml/2006/main">
  <p:tag name="TIMING" val="|5.4|9.8|10.2|4.2|3.6"/>
</p:tagLst>
</file>

<file path=ppt/tags/tag12.xml><?xml version="1.0" encoding="utf-8"?>
<p:tagLst xmlns:a="http://schemas.openxmlformats.org/drawingml/2006/main" xmlns:r="http://schemas.openxmlformats.org/officeDocument/2006/relationships" xmlns:p="http://schemas.openxmlformats.org/presentationml/2006/main">
  <p:tag name="TIMING" val="|0.7|12.8|0.5|8.5"/>
</p:tagLst>
</file>

<file path=ppt/tags/tag13.xml><?xml version="1.0" encoding="utf-8"?>
<p:tagLst xmlns:a="http://schemas.openxmlformats.org/drawingml/2006/main" xmlns:r="http://schemas.openxmlformats.org/officeDocument/2006/relationships" xmlns:p="http://schemas.openxmlformats.org/presentationml/2006/main">
  <p:tag name="TIMING" val="|27.8|5|29.8|9.8"/>
</p:tagLst>
</file>

<file path=ppt/tags/tag14.xml><?xml version="1.0" encoding="utf-8"?>
<p:tagLst xmlns:a="http://schemas.openxmlformats.org/drawingml/2006/main" xmlns:r="http://schemas.openxmlformats.org/officeDocument/2006/relationships" xmlns:p="http://schemas.openxmlformats.org/presentationml/2006/main">
  <p:tag name="TIMING" val="|29.1"/>
</p:tagLst>
</file>

<file path=ppt/tags/tag15.xml><?xml version="1.0" encoding="utf-8"?>
<p:tagLst xmlns:a="http://schemas.openxmlformats.org/drawingml/2006/main" xmlns:r="http://schemas.openxmlformats.org/officeDocument/2006/relationships" xmlns:p="http://schemas.openxmlformats.org/presentationml/2006/main">
  <p:tag name="TIMING" val="|5.2|18.5|7.8"/>
</p:tagLst>
</file>

<file path=ppt/tags/tag16.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15.7|12.3|25.5"/>
</p:tagLst>
</file>

<file path=ppt/tags/tag5.xml><?xml version="1.0" encoding="utf-8"?>
<p:tagLst xmlns:a="http://schemas.openxmlformats.org/drawingml/2006/main" xmlns:r="http://schemas.openxmlformats.org/officeDocument/2006/relationships" xmlns:p="http://schemas.openxmlformats.org/presentationml/2006/main">
  <p:tag name="TIMING" val="|3.9|1|0.2|0.6"/>
</p:tagLst>
</file>

<file path=ppt/tags/tag6.xml><?xml version="1.0" encoding="utf-8"?>
<p:tagLst xmlns:a="http://schemas.openxmlformats.org/drawingml/2006/main" xmlns:r="http://schemas.openxmlformats.org/officeDocument/2006/relationships" xmlns:p="http://schemas.openxmlformats.org/presentationml/2006/main">
  <p:tag name="TIMING" val="|6.1|7.8|5.3"/>
</p:tagLst>
</file>

<file path=ppt/tags/tag7.xml><?xml version="1.0" encoding="utf-8"?>
<p:tagLst xmlns:a="http://schemas.openxmlformats.org/drawingml/2006/main" xmlns:r="http://schemas.openxmlformats.org/officeDocument/2006/relationships" xmlns:p="http://schemas.openxmlformats.org/presentationml/2006/main">
  <p:tag name="TIMING" val="|7.3"/>
</p:tagLst>
</file>

<file path=ppt/tags/tag8.xml><?xml version="1.0" encoding="utf-8"?>
<p:tagLst xmlns:a="http://schemas.openxmlformats.org/drawingml/2006/main" xmlns:r="http://schemas.openxmlformats.org/officeDocument/2006/relationships" xmlns:p="http://schemas.openxmlformats.org/presentationml/2006/main">
  <p:tag name="TIMING" val="|6.4|4|4.6"/>
</p:tagLst>
</file>

<file path=ppt/tags/tag9.xml><?xml version="1.0" encoding="utf-8"?>
<p:tagLst xmlns:a="http://schemas.openxmlformats.org/drawingml/2006/main" xmlns:r="http://schemas.openxmlformats.org/officeDocument/2006/relationships" xmlns:p="http://schemas.openxmlformats.org/presentationml/2006/main">
  <p:tag name="TIMING" val="|1.3|2.9|7.9|1.2|3.5|1.4|12"/>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15613</TotalTime>
  <Words>4395</Words>
  <Application>Microsoft Office PowerPoint</Application>
  <PresentationFormat>Custom</PresentationFormat>
  <Paragraphs>1330</Paragraphs>
  <Slides>101</Slides>
  <Notes>42</Notes>
  <HiddenSlides>4</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101</vt:i4>
      </vt:variant>
    </vt:vector>
  </HeadingPairs>
  <TitlesOfParts>
    <vt:vector size="115"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Attack Surface</vt:lpstr>
      <vt:lpstr>Attacks</vt:lpstr>
      <vt:lpstr>Attacks</vt:lpstr>
      <vt:lpstr>Attacks</vt:lpstr>
      <vt:lpstr>Attacks</vt:lpstr>
      <vt:lpstr>Attacks</vt:lpstr>
      <vt:lpstr>Concrete Attack Scenario</vt:lpstr>
      <vt:lpstr>Concrete Attack Scenario</vt:lpstr>
      <vt:lpstr>Concrete Attack Scenario</vt:lpstr>
      <vt:lpstr>Remote Trusted path</vt:lpstr>
      <vt:lpstr>Trusted Execution Environment (TEE) </vt:lpstr>
      <vt:lpstr>Traditional CPU-centric Model</vt:lpstr>
      <vt:lpstr>Disaggregated computing</vt:lpstr>
      <vt:lpstr>Thesis Contribution</vt:lpstr>
      <vt:lpstr>Thesis Contribution</vt:lpstr>
      <vt:lpstr>Thesis Contribution</vt:lpstr>
      <vt:lpstr>Thesis Contribution</vt:lpstr>
      <vt:lpstr>Thesis Contribution</vt:lpstr>
      <vt:lpstr>Thesis contribution</vt:lpstr>
      <vt:lpstr>Other contributions</vt:lpstr>
      <vt:lpstr>Today’s talk</vt:lpstr>
      <vt:lpstr>Today’s talk</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Common issue: Relay Attacker</vt:lpstr>
      <vt:lpstr>Our Contribution: Relay Attack Implications</vt:lpstr>
      <vt:lpstr>Distinguishing is hard</vt:lpstr>
      <vt:lpstr>Our Contribution: Auxiliary Device</vt:lpstr>
      <vt:lpstr>ProximiTEE</vt:lpstr>
      <vt:lpstr>ProximiTEE</vt:lpstr>
      <vt:lpstr>ProximiTEE</vt:lpstr>
      <vt:lpstr>ProximiTEE</vt:lpstr>
      <vt:lpstr>ProximiTEE</vt:lpstr>
      <vt:lpstr>ProximiTEE</vt:lpstr>
      <vt:lpstr>ProximiTEE</vt:lpstr>
      <vt:lpstr>ProximiTEE</vt:lpstr>
      <vt:lpstr>Simulating a Powerful Attacker</vt:lpstr>
      <vt:lpstr>Evaluation: Setup</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Attacker model</vt:lpstr>
      <vt:lpstr>PIE</vt:lpstr>
      <vt:lpstr>Secure Communication</vt:lpstr>
      <vt:lpstr>Secure Communication</vt:lpstr>
      <vt:lpstr>Secure Communication</vt:lpstr>
      <vt:lpstr>Secure Communication</vt:lpstr>
      <vt:lpstr>Secure Communication</vt:lpstr>
      <vt:lpstr>Secure Communication</vt:lpstr>
      <vt:lpstr>Platform-awareness</vt:lpstr>
      <vt:lpstr>Platform-wide Attestation</vt:lpstr>
      <vt:lpstr>Summary of the properties</vt:lpstr>
      <vt:lpstr>Prototype: simple IO peripherals</vt:lpstr>
      <vt:lpstr>Prototype: Accelerator</vt:lpstr>
      <vt:lpstr>Context switch performance</vt:lpstr>
      <vt:lpstr>Summary</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519</cp:revision>
  <cp:lastPrinted>2013-06-08T11:22:51Z</cp:lastPrinted>
  <dcterms:created xsi:type="dcterms:W3CDTF">2019-12-03T10:53:56Z</dcterms:created>
  <dcterms:modified xsi:type="dcterms:W3CDTF">2021-03-07T19:16:55Z</dcterms:modified>
</cp:coreProperties>
</file>